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407" r:id="rId7"/>
    <p:sldId id="378" r:id="rId8"/>
    <p:sldId id="374" r:id="rId9"/>
    <p:sldId id="283" r:id="rId10"/>
    <p:sldId id="493" r:id="rId11"/>
    <p:sldId id="494" r:id="rId12"/>
    <p:sldId id="404" r:id="rId13"/>
    <p:sldId id="377" r:id="rId14"/>
    <p:sldId id="406" r:id="rId15"/>
    <p:sldId id="405" r:id="rId16"/>
    <p:sldId id="284" r:id="rId17"/>
    <p:sldId id="511" r:id="rId18"/>
    <p:sldId id="506" r:id="rId19"/>
    <p:sldId id="455" r:id="rId20"/>
    <p:sldId id="514" r:id="rId21"/>
    <p:sldId id="510" r:id="rId22"/>
    <p:sldId id="380" r:id="rId23"/>
    <p:sldId id="516" r:id="rId24"/>
    <p:sldId id="372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9D9C0A-A32B-24C5-EBE0-19B20968148F}" name="Silvestri, Stefania" initials="SS" userId="S::stefsilv@liverpool.ac.uk::b6c0d291-429e-41c2-92f7-74b158d9b1a6" providerId="AD"/>
  <p188:author id="{EDF924A9-2082-3220-5CAC-B7295DB97BFC}" name="McBride, Fiona [fmcbride]" initials="FM" userId="S::fmcbride@liverpool.ac.uk::67c6f884-baf0-4320-a811-73eeed40c403" providerId="AD"/>
  <p188:author id="{C0366DAA-95D7-9C5D-8448-5DE32CA943A9}" name="McElroy, Kerry" initials="MK" userId="S::mcelroyk@liverpool.ac.uk::f6b4985a-b2e2-4040-af6a-0fe98e23e938" providerId="AD"/>
  <p188:author id="{957784D1-6359-18DC-451D-BC9BC5C90FC6}" name="Reynolds, James [jamesrey]" initials="R[" userId="S::jamesrey@liverpool.ac.uk::78b575f5-5bf0-4600-9611-1787e2821615" providerId="AD"/>
  <p188:author id="{72B161DD-20A4-E87A-9130-98ADEEFB3900}" name="James Reynolds" initials="JR" userId="fce140f4e796243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8E5"/>
    <a:srgbClr val="59595A"/>
    <a:srgbClr val="57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32" d="100"/>
          <a:sy n="32" d="100"/>
        </p:scale>
        <p:origin x="748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073D-0717-4F1A-AA5A-311789C10FE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320830F-FD52-4E77-B4A3-12EBCB1CFD87}">
      <dgm:prSet phldrT="[Text]" custT="1"/>
      <dgm:spPr/>
      <dgm:t>
        <a:bodyPr/>
        <a:lstStyle/>
        <a:p>
          <a:r>
            <a:rPr lang="en-GB" sz="4000" dirty="0">
              <a:latin typeface="Arial"/>
              <a:cs typeface="Arial"/>
            </a:rPr>
            <a:t>Approaching 1,500 registrations to Portal</a:t>
          </a:r>
          <a:endParaRPr lang="en-GB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83462-3DCE-49A2-A293-06E69D728168}" type="parTrans" cxnId="{9719C7F5-8359-4E88-AEE4-DE76DF1ED040}">
      <dgm:prSet/>
      <dgm:spPr/>
      <dgm:t>
        <a:bodyPr/>
        <a:lstStyle/>
        <a:p>
          <a:endParaRPr lang="en-GB"/>
        </a:p>
      </dgm:t>
    </dgm:pt>
    <dgm:pt modelId="{3343E81F-78B3-48F5-BAF0-D16AF042D03C}" type="sibTrans" cxnId="{9719C7F5-8359-4E88-AEE4-DE76DF1ED040}">
      <dgm:prSet/>
      <dgm:spPr/>
      <dgm:t>
        <a:bodyPr/>
        <a:lstStyle/>
        <a:p>
          <a:endParaRPr lang="en-GB"/>
        </a:p>
      </dgm:t>
    </dgm:pt>
    <dgm:pt modelId="{D02AFE77-CD94-4A90-9F52-BCA9EACA6644}">
      <dgm:prSet phldrT="[Text]" custT="1"/>
      <dgm:spPr/>
      <dgm:t>
        <a:bodyPr/>
        <a:lstStyle/>
        <a:p>
          <a:r>
            <a:rPr lang="en-GB" sz="4000" dirty="0">
              <a:latin typeface="Arial" panose="020B0604020202020204" pitchFamily="34" charset="0"/>
              <a:cs typeface="Arial" panose="020B0604020202020204" pitchFamily="34" charset="0"/>
            </a:rPr>
            <a:t>Approaching 70 institutions using Prosper </a:t>
          </a:r>
        </a:p>
      </dgm:t>
    </dgm:pt>
    <dgm:pt modelId="{108379AC-D492-4885-850B-20EAC832283F}" type="parTrans" cxnId="{03B8067E-0464-42E5-825B-0BB26D80AE6F}">
      <dgm:prSet/>
      <dgm:spPr/>
      <dgm:t>
        <a:bodyPr/>
        <a:lstStyle/>
        <a:p>
          <a:endParaRPr lang="en-GB"/>
        </a:p>
      </dgm:t>
    </dgm:pt>
    <dgm:pt modelId="{F363D720-ECD9-4268-84BA-1DEE8C97FCAC}" type="sibTrans" cxnId="{03B8067E-0464-42E5-825B-0BB26D80AE6F}">
      <dgm:prSet/>
      <dgm:spPr/>
      <dgm:t>
        <a:bodyPr/>
        <a:lstStyle/>
        <a:p>
          <a:endParaRPr lang="en-GB"/>
        </a:p>
      </dgm:t>
    </dgm:pt>
    <dgm:pt modelId="{1DBB0089-342C-4D53-82BD-52F8BF64A044}">
      <dgm:prSet phldrT="[Text]" custT="1"/>
      <dgm:spPr/>
      <dgm:t>
        <a:bodyPr/>
        <a:lstStyle/>
        <a:p>
          <a:r>
            <a:rPr lang="en-GB" sz="4000" dirty="0">
              <a:latin typeface="Arial"/>
              <a:cs typeface="Arial"/>
            </a:rPr>
            <a:t>Five institutional case studies published/collected so far</a:t>
          </a:r>
          <a:endParaRPr lang="en-GB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8FDB6-9CD3-424F-ABD4-96B7A2E6685A}" type="parTrans" cxnId="{F18A55AB-6E95-42CA-A3BE-C029710EAA6E}">
      <dgm:prSet/>
      <dgm:spPr/>
      <dgm:t>
        <a:bodyPr/>
        <a:lstStyle/>
        <a:p>
          <a:endParaRPr lang="en-GB"/>
        </a:p>
      </dgm:t>
    </dgm:pt>
    <dgm:pt modelId="{5C920AD6-53A0-4CAA-906D-33D4D270D553}" type="sibTrans" cxnId="{F18A55AB-6E95-42CA-A3BE-C029710EAA6E}">
      <dgm:prSet/>
      <dgm:spPr/>
      <dgm:t>
        <a:bodyPr/>
        <a:lstStyle/>
        <a:p>
          <a:endParaRPr lang="en-GB"/>
        </a:p>
      </dgm:t>
    </dgm:pt>
    <dgm:pt modelId="{7013638E-7D0D-4AFC-87DA-22C490C70560}">
      <dgm:prSet phldrT="[Text]" custT="1"/>
      <dgm:spPr/>
      <dgm:t>
        <a:bodyPr/>
        <a:lstStyle/>
        <a:p>
          <a:r>
            <a:rPr lang="en-GB" sz="4000" dirty="0">
              <a:latin typeface="Arial" panose="020B0604020202020204" pitchFamily="34" charset="0"/>
              <a:cs typeface="Arial" panose="020B0604020202020204" pitchFamily="34" charset="0"/>
            </a:rPr>
            <a:t>Six thought leadership pieces published</a:t>
          </a:r>
        </a:p>
      </dgm:t>
    </dgm:pt>
    <dgm:pt modelId="{E89D83E6-C35B-450A-9C26-69ADC718B5E1}" type="parTrans" cxnId="{98B16F3A-FC81-4440-A966-813E80D1A2E4}">
      <dgm:prSet/>
      <dgm:spPr/>
      <dgm:t>
        <a:bodyPr/>
        <a:lstStyle/>
        <a:p>
          <a:endParaRPr lang="en-GB"/>
        </a:p>
      </dgm:t>
    </dgm:pt>
    <dgm:pt modelId="{8AEF20B0-F7A0-45CC-B3FC-2B9890521692}" type="sibTrans" cxnId="{98B16F3A-FC81-4440-A966-813E80D1A2E4}">
      <dgm:prSet/>
      <dgm:spPr/>
      <dgm:t>
        <a:bodyPr/>
        <a:lstStyle/>
        <a:p>
          <a:endParaRPr lang="en-GB"/>
        </a:p>
      </dgm:t>
    </dgm:pt>
    <dgm:pt modelId="{C724EA94-9D4A-40C4-B83F-881ECD63C776}">
      <dgm:prSet phldrT="[Text]" custT="1"/>
      <dgm:spPr/>
      <dgm:t>
        <a:bodyPr/>
        <a:lstStyle/>
        <a:p>
          <a:r>
            <a:rPr lang="en-GB" sz="4000" dirty="0">
              <a:latin typeface="Arial"/>
              <a:cs typeface="Arial"/>
            </a:rPr>
            <a:t>Employer insight session with Environment Agency – 120+ registrations </a:t>
          </a:r>
          <a:endParaRPr lang="en-GB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1A5B6-0C45-4E15-8B34-A5F00D6A5AC1}" type="parTrans" cxnId="{5DA2E165-1E3D-4317-80DA-6E9D7D0CD24A}">
      <dgm:prSet/>
      <dgm:spPr/>
      <dgm:t>
        <a:bodyPr/>
        <a:lstStyle/>
        <a:p>
          <a:endParaRPr lang="en-GB"/>
        </a:p>
      </dgm:t>
    </dgm:pt>
    <dgm:pt modelId="{CD7D01FA-3297-4892-937F-3AA90E5E72E2}" type="sibTrans" cxnId="{5DA2E165-1E3D-4317-80DA-6E9D7D0CD24A}">
      <dgm:prSet/>
      <dgm:spPr/>
      <dgm:t>
        <a:bodyPr/>
        <a:lstStyle/>
        <a:p>
          <a:endParaRPr lang="en-GB"/>
        </a:p>
      </dgm:t>
    </dgm:pt>
    <dgm:pt modelId="{68B0BF59-6BC1-4342-998F-5A28AD9AD520}">
      <dgm:prSet custT="1"/>
      <dgm:spPr/>
      <dgm:t>
        <a:bodyPr/>
        <a:lstStyle/>
        <a:p>
          <a:r>
            <a:rPr lang="en-GB" sz="4000" dirty="0"/>
            <a:t>PI network - Sessions have attracted 323 registrations from 50+ institutions, in the UK and beyond</a:t>
          </a:r>
          <a:endParaRPr lang="en-GB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14B54-8048-47A5-97F0-76875E2B7B1B}" type="parTrans" cxnId="{2AB4CC7F-70DA-4DD8-99E3-F963717541E9}">
      <dgm:prSet/>
      <dgm:spPr/>
      <dgm:t>
        <a:bodyPr/>
        <a:lstStyle/>
        <a:p>
          <a:endParaRPr lang="en-GB"/>
        </a:p>
      </dgm:t>
    </dgm:pt>
    <dgm:pt modelId="{A6E94390-6F13-4A3F-B639-35DDC60C19F3}" type="sibTrans" cxnId="{2AB4CC7F-70DA-4DD8-99E3-F963717541E9}">
      <dgm:prSet/>
      <dgm:spPr/>
      <dgm:t>
        <a:bodyPr/>
        <a:lstStyle/>
        <a:p>
          <a:endParaRPr lang="en-GB"/>
        </a:p>
      </dgm:t>
    </dgm:pt>
    <dgm:pt modelId="{1435A265-CC10-4BF6-B2B6-4E987DC3D1A8}" type="pres">
      <dgm:prSet presAssocID="{B775073D-0717-4F1A-AA5A-311789C10FE8}" presName="diagram" presStyleCnt="0">
        <dgm:presLayoutVars>
          <dgm:dir/>
          <dgm:resizeHandles val="exact"/>
        </dgm:presLayoutVars>
      </dgm:prSet>
      <dgm:spPr/>
    </dgm:pt>
    <dgm:pt modelId="{B196624D-D644-4E38-98CE-FAB2835B94D3}" type="pres">
      <dgm:prSet presAssocID="{3320830F-FD52-4E77-B4A3-12EBCB1CFD87}" presName="node" presStyleLbl="node1" presStyleIdx="0" presStyleCnt="6">
        <dgm:presLayoutVars>
          <dgm:bulletEnabled val="1"/>
        </dgm:presLayoutVars>
      </dgm:prSet>
      <dgm:spPr/>
    </dgm:pt>
    <dgm:pt modelId="{2C6A9230-3A76-42B0-9922-9C77C6FCB122}" type="pres">
      <dgm:prSet presAssocID="{3343E81F-78B3-48F5-BAF0-D16AF042D03C}" presName="sibTrans" presStyleCnt="0"/>
      <dgm:spPr/>
    </dgm:pt>
    <dgm:pt modelId="{26C16C4C-9C8D-4B74-AE3D-99C06D1D97AF}" type="pres">
      <dgm:prSet presAssocID="{D02AFE77-CD94-4A90-9F52-BCA9EACA6644}" presName="node" presStyleLbl="node1" presStyleIdx="1" presStyleCnt="6">
        <dgm:presLayoutVars>
          <dgm:bulletEnabled val="1"/>
        </dgm:presLayoutVars>
      </dgm:prSet>
      <dgm:spPr/>
    </dgm:pt>
    <dgm:pt modelId="{0881EAC6-4FF6-4D1A-8001-26649DA011BE}" type="pres">
      <dgm:prSet presAssocID="{F363D720-ECD9-4268-84BA-1DEE8C97FCAC}" presName="sibTrans" presStyleCnt="0"/>
      <dgm:spPr/>
    </dgm:pt>
    <dgm:pt modelId="{2946FCE3-8795-44A0-9534-13EDC1AD43FB}" type="pres">
      <dgm:prSet presAssocID="{1DBB0089-342C-4D53-82BD-52F8BF64A044}" presName="node" presStyleLbl="node1" presStyleIdx="2" presStyleCnt="6">
        <dgm:presLayoutVars>
          <dgm:bulletEnabled val="1"/>
        </dgm:presLayoutVars>
      </dgm:prSet>
      <dgm:spPr/>
    </dgm:pt>
    <dgm:pt modelId="{3FF326A3-665E-4A57-AB10-26FA7D3E0EA5}" type="pres">
      <dgm:prSet presAssocID="{5C920AD6-53A0-4CAA-906D-33D4D270D553}" presName="sibTrans" presStyleCnt="0"/>
      <dgm:spPr/>
    </dgm:pt>
    <dgm:pt modelId="{99AE2C80-D5EE-4015-8C69-CB9A5AF7186A}" type="pres">
      <dgm:prSet presAssocID="{7013638E-7D0D-4AFC-87DA-22C490C70560}" presName="node" presStyleLbl="node1" presStyleIdx="3" presStyleCnt="6">
        <dgm:presLayoutVars>
          <dgm:bulletEnabled val="1"/>
        </dgm:presLayoutVars>
      </dgm:prSet>
      <dgm:spPr/>
    </dgm:pt>
    <dgm:pt modelId="{71CFFE16-3789-4E0E-8BAD-4F813B827C46}" type="pres">
      <dgm:prSet presAssocID="{8AEF20B0-F7A0-45CC-B3FC-2B9890521692}" presName="sibTrans" presStyleCnt="0"/>
      <dgm:spPr/>
    </dgm:pt>
    <dgm:pt modelId="{4FA552A7-6C1B-47D8-829B-9F3AEF9E64C7}" type="pres">
      <dgm:prSet presAssocID="{C724EA94-9D4A-40C4-B83F-881ECD63C776}" presName="node" presStyleLbl="node1" presStyleIdx="4" presStyleCnt="6">
        <dgm:presLayoutVars>
          <dgm:bulletEnabled val="1"/>
        </dgm:presLayoutVars>
      </dgm:prSet>
      <dgm:spPr/>
    </dgm:pt>
    <dgm:pt modelId="{86C6AAE2-9F26-4AE9-BC74-0FD49285D5A9}" type="pres">
      <dgm:prSet presAssocID="{CD7D01FA-3297-4892-937F-3AA90E5E72E2}" presName="sibTrans" presStyleCnt="0"/>
      <dgm:spPr/>
    </dgm:pt>
    <dgm:pt modelId="{37ECCECE-09D2-41E9-908A-6BB092D9EE3C}" type="pres">
      <dgm:prSet presAssocID="{68B0BF59-6BC1-4342-998F-5A28AD9AD520}" presName="node" presStyleLbl="node1" presStyleIdx="5" presStyleCnt="6">
        <dgm:presLayoutVars>
          <dgm:bulletEnabled val="1"/>
        </dgm:presLayoutVars>
      </dgm:prSet>
      <dgm:spPr/>
    </dgm:pt>
  </dgm:ptLst>
  <dgm:cxnLst>
    <dgm:cxn modelId="{1224F806-B617-40C8-BD90-B0DA509A368B}" type="presOf" srcId="{B775073D-0717-4F1A-AA5A-311789C10FE8}" destId="{1435A265-CC10-4BF6-B2B6-4E987DC3D1A8}" srcOrd="0" destOrd="0" presId="urn:microsoft.com/office/officeart/2005/8/layout/default"/>
    <dgm:cxn modelId="{98B16F3A-FC81-4440-A966-813E80D1A2E4}" srcId="{B775073D-0717-4F1A-AA5A-311789C10FE8}" destId="{7013638E-7D0D-4AFC-87DA-22C490C70560}" srcOrd="3" destOrd="0" parTransId="{E89D83E6-C35B-450A-9C26-69ADC718B5E1}" sibTransId="{8AEF20B0-F7A0-45CC-B3FC-2B9890521692}"/>
    <dgm:cxn modelId="{5DA2E165-1E3D-4317-80DA-6E9D7D0CD24A}" srcId="{B775073D-0717-4F1A-AA5A-311789C10FE8}" destId="{C724EA94-9D4A-40C4-B83F-881ECD63C776}" srcOrd="4" destOrd="0" parTransId="{BF41A5B6-0C45-4E15-8B34-A5F00D6A5AC1}" sibTransId="{CD7D01FA-3297-4892-937F-3AA90E5E72E2}"/>
    <dgm:cxn modelId="{5DCCB74B-9A89-446C-A0A8-FE1C6217D685}" type="presOf" srcId="{D02AFE77-CD94-4A90-9F52-BCA9EACA6644}" destId="{26C16C4C-9C8D-4B74-AE3D-99C06D1D97AF}" srcOrd="0" destOrd="0" presId="urn:microsoft.com/office/officeart/2005/8/layout/default"/>
    <dgm:cxn modelId="{03B8067E-0464-42E5-825B-0BB26D80AE6F}" srcId="{B775073D-0717-4F1A-AA5A-311789C10FE8}" destId="{D02AFE77-CD94-4A90-9F52-BCA9EACA6644}" srcOrd="1" destOrd="0" parTransId="{108379AC-D492-4885-850B-20EAC832283F}" sibTransId="{F363D720-ECD9-4268-84BA-1DEE8C97FCAC}"/>
    <dgm:cxn modelId="{2AB4CC7F-70DA-4DD8-99E3-F963717541E9}" srcId="{B775073D-0717-4F1A-AA5A-311789C10FE8}" destId="{68B0BF59-6BC1-4342-998F-5A28AD9AD520}" srcOrd="5" destOrd="0" parTransId="{6C114B54-8048-47A5-97F0-76875E2B7B1B}" sibTransId="{A6E94390-6F13-4A3F-B639-35DDC60C19F3}"/>
    <dgm:cxn modelId="{920E4790-A713-4963-AF6B-FD496845C5FC}" type="presOf" srcId="{68B0BF59-6BC1-4342-998F-5A28AD9AD520}" destId="{37ECCECE-09D2-41E9-908A-6BB092D9EE3C}" srcOrd="0" destOrd="0" presId="urn:microsoft.com/office/officeart/2005/8/layout/default"/>
    <dgm:cxn modelId="{F18A55AB-6E95-42CA-A3BE-C029710EAA6E}" srcId="{B775073D-0717-4F1A-AA5A-311789C10FE8}" destId="{1DBB0089-342C-4D53-82BD-52F8BF64A044}" srcOrd="2" destOrd="0" parTransId="{A628FDB6-9CD3-424F-ABD4-96B7A2E6685A}" sibTransId="{5C920AD6-53A0-4CAA-906D-33D4D270D553}"/>
    <dgm:cxn modelId="{636EF0AD-C689-42C1-81EC-32FB48B6F2DA}" type="presOf" srcId="{7013638E-7D0D-4AFC-87DA-22C490C70560}" destId="{99AE2C80-D5EE-4015-8C69-CB9A5AF7186A}" srcOrd="0" destOrd="0" presId="urn:microsoft.com/office/officeart/2005/8/layout/default"/>
    <dgm:cxn modelId="{BB6976C0-DFE8-4336-AE7E-70B619B5F614}" type="presOf" srcId="{1DBB0089-342C-4D53-82BD-52F8BF64A044}" destId="{2946FCE3-8795-44A0-9534-13EDC1AD43FB}" srcOrd="0" destOrd="0" presId="urn:microsoft.com/office/officeart/2005/8/layout/default"/>
    <dgm:cxn modelId="{34FFB8C7-15AD-4374-BBC9-5501010721EA}" type="presOf" srcId="{C724EA94-9D4A-40C4-B83F-881ECD63C776}" destId="{4FA552A7-6C1B-47D8-829B-9F3AEF9E64C7}" srcOrd="0" destOrd="0" presId="urn:microsoft.com/office/officeart/2005/8/layout/default"/>
    <dgm:cxn modelId="{CE4E46F2-FBF4-4853-B0F3-8B8E102310F7}" type="presOf" srcId="{3320830F-FD52-4E77-B4A3-12EBCB1CFD87}" destId="{B196624D-D644-4E38-98CE-FAB2835B94D3}" srcOrd="0" destOrd="0" presId="urn:microsoft.com/office/officeart/2005/8/layout/default"/>
    <dgm:cxn modelId="{9719C7F5-8359-4E88-AEE4-DE76DF1ED040}" srcId="{B775073D-0717-4F1A-AA5A-311789C10FE8}" destId="{3320830F-FD52-4E77-B4A3-12EBCB1CFD87}" srcOrd="0" destOrd="0" parTransId="{71083462-3DCE-49A2-A293-06E69D728168}" sibTransId="{3343E81F-78B3-48F5-BAF0-D16AF042D03C}"/>
    <dgm:cxn modelId="{1371C2C4-4D14-400B-A097-F32C7861FFDF}" type="presParOf" srcId="{1435A265-CC10-4BF6-B2B6-4E987DC3D1A8}" destId="{B196624D-D644-4E38-98CE-FAB2835B94D3}" srcOrd="0" destOrd="0" presId="urn:microsoft.com/office/officeart/2005/8/layout/default"/>
    <dgm:cxn modelId="{267877CF-4870-4A7C-9729-6CAF0CFD1377}" type="presParOf" srcId="{1435A265-CC10-4BF6-B2B6-4E987DC3D1A8}" destId="{2C6A9230-3A76-42B0-9922-9C77C6FCB122}" srcOrd="1" destOrd="0" presId="urn:microsoft.com/office/officeart/2005/8/layout/default"/>
    <dgm:cxn modelId="{5D1C2B87-FAC1-432C-A3E5-BFC8BC858060}" type="presParOf" srcId="{1435A265-CC10-4BF6-B2B6-4E987DC3D1A8}" destId="{26C16C4C-9C8D-4B74-AE3D-99C06D1D97AF}" srcOrd="2" destOrd="0" presId="urn:microsoft.com/office/officeart/2005/8/layout/default"/>
    <dgm:cxn modelId="{6AA3062C-FEA7-44AE-BE9F-5B55870D41AF}" type="presParOf" srcId="{1435A265-CC10-4BF6-B2B6-4E987DC3D1A8}" destId="{0881EAC6-4FF6-4D1A-8001-26649DA011BE}" srcOrd="3" destOrd="0" presId="urn:microsoft.com/office/officeart/2005/8/layout/default"/>
    <dgm:cxn modelId="{1DDCF958-C147-42B9-A1B4-77C6BF0B1877}" type="presParOf" srcId="{1435A265-CC10-4BF6-B2B6-4E987DC3D1A8}" destId="{2946FCE3-8795-44A0-9534-13EDC1AD43FB}" srcOrd="4" destOrd="0" presId="urn:microsoft.com/office/officeart/2005/8/layout/default"/>
    <dgm:cxn modelId="{3CB2B01B-E9DB-46D5-8DD1-1B88848FB0C4}" type="presParOf" srcId="{1435A265-CC10-4BF6-B2B6-4E987DC3D1A8}" destId="{3FF326A3-665E-4A57-AB10-26FA7D3E0EA5}" srcOrd="5" destOrd="0" presId="urn:microsoft.com/office/officeart/2005/8/layout/default"/>
    <dgm:cxn modelId="{28BD6C8E-6C57-486F-961A-A54B7AAE465A}" type="presParOf" srcId="{1435A265-CC10-4BF6-B2B6-4E987DC3D1A8}" destId="{99AE2C80-D5EE-4015-8C69-CB9A5AF7186A}" srcOrd="6" destOrd="0" presId="urn:microsoft.com/office/officeart/2005/8/layout/default"/>
    <dgm:cxn modelId="{733CA4B9-4389-436C-8F90-4B4B03EFABF0}" type="presParOf" srcId="{1435A265-CC10-4BF6-B2B6-4E987DC3D1A8}" destId="{71CFFE16-3789-4E0E-8BAD-4F813B827C46}" srcOrd="7" destOrd="0" presId="urn:microsoft.com/office/officeart/2005/8/layout/default"/>
    <dgm:cxn modelId="{A8310E25-ECA0-4D8B-96D1-D40AD3CCF855}" type="presParOf" srcId="{1435A265-CC10-4BF6-B2B6-4E987DC3D1A8}" destId="{4FA552A7-6C1B-47D8-829B-9F3AEF9E64C7}" srcOrd="8" destOrd="0" presId="urn:microsoft.com/office/officeart/2005/8/layout/default"/>
    <dgm:cxn modelId="{A8D1C3C9-ABD0-457D-B96E-BC53231A3570}" type="presParOf" srcId="{1435A265-CC10-4BF6-B2B6-4E987DC3D1A8}" destId="{86C6AAE2-9F26-4AE9-BC74-0FD49285D5A9}" srcOrd="9" destOrd="0" presId="urn:microsoft.com/office/officeart/2005/8/layout/default"/>
    <dgm:cxn modelId="{67CB1B74-E59A-4349-8E0E-695810156513}" type="presParOf" srcId="{1435A265-CC10-4BF6-B2B6-4E987DC3D1A8}" destId="{37ECCECE-09D2-41E9-908A-6BB092D9EE3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6624D-D644-4E38-98CE-FAB2835B94D3}">
      <dsp:nvSpPr>
        <dsp:cNvPr id="0" name=""/>
        <dsp:cNvSpPr/>
      </dsp:nvSpPr>
      <dsp:spPr>
        <a:xfrm>
          <a:off x="0" y="218991"/>
          <a:ext cx="6071771" cy="36430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Arial"/>
              <a:cs typeface="Arial"/>
            </a:rPr>
            <a:t>Approaching 1,500 registrations to Portal</a:t>
          </a:r>
          <a:endParaRPr lang="en-GB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8991"/>
        <a:ext cx="6071771" cy="3643062"/>
      </dsp:txXfrm>
    </dsp:sp>
    <dsp:sp modelId="{26C16C4C-9C8D-4B74-AE3D-99C06D1D97AF}">
      <dsp:nvSpPr>
        <dsp:cNvPr id="0" name=""/>
        <dsp:cNvSpPr/>
      </dsp:nvSpPr>
      <dsp:spPr>
        <a:xfrm>
          <a:off x="6678948" y="218991"/>
          <a:ext cx="6071771" cy="36430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Arial" panose="020B0604020202020204" pitchFamily="34" charset="0"/>
              <a:cs typeface="Arial" panose="020B0604020202020204" pitchFamily="34" charset="0"/>
            </a:rPr>
            <a:t>Approaching 70 institutions using Prosper </a:t>
          </a:r>
        </a:p>
      </dsp:txBody>
      <dsp:txXfrm>
        <a:off x="6678948" y="218991"/>
        <a:ext cx="6071771" cy="3643062"/>
      </dsp:txXfrm>
    </dsp:sp>
    <dsp:sp modelId="{2946FCE3-8795-44A0-9534-13EDC1AD43FB}">
      <dsp:nvSpPr>
        <dsp:cNvPr id="0" name=""/>
        <dsp:cNvSpPr/>
      </dsp:nvSpPr>
      <dsp:spPr>
        <a:xfrm>
          <a:off x="13357897" y="218991"/>
          <a:ext cx="6071771" cy="36430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Arial"/>
              <a:cs typeface="Arial"/>
            </a:rPr>
            <a:t>Five institutional case studies published/collected so far</a:t>
          </a:r>
          <a:endParaRPr lang="en-GB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57897" y="218991"/>
        <a:ext cx="6071771" cy="3643062"/>
      </dsp:txXfrm>
    </dsp:sp>
    <dsp:sp modelId="{99AE2C80-D5EE-4015-8C69-CB9A5AF7186A}">
      <dsp:nvSpPr>
        <dsp:cNvPr id="0" name=""/>
        <dsp:cNvSpPr/>
      </dsp:nvSpPr>
      <dsp:spPr>
        <a:xfrm>
          <a:off x="0" y="4469232"/>
          <a:ext cx="6071771" cy="36430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Arial" panose="020B0604020202020204" pitchFamily="34" charset="0"/>
              <a:cs typeface="Arial" panose="020B0604020202020204" pitchFamily="34" charset="0"/>
            </a:rPr>
            <a:t>Six thought leadership pieces published</a:t>
          </a:r>
        </a:p>
      </dsp:txBody>
      <dsp:txXfrm>
        <a:off x="0" y="4469232"/>
        <a:ext cx="6071771" cy="3643062"/>
      </dsp:txXfrm>
    </dsp:sp>
    <dsp:sp modelId="{4FA552A7-6C1B-47D8-829B-9F3AEF9E64C7}">
      <dsp:nvSpPr>
        <dsp:cNvPr id="0" name=""/>
        <dsp:cNvSpPr/>
      </dsp:nvSpPr>
      <dsp:spPr>
        <a:xfrm>
          <a:off x="6678948" y="4469232"/>
          <a:ext cx="6071771" cy="36430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Arial"/>
              <a:cs typeface="Arial"/>
            </a:rPr>
            <a:t>Employer insight session with Environment Agency – 120+ registrations </a:t>
          </a:r>
          <a:endParaRPr lang="en-GB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8948" y="4469232"/>
        <a:ext cx="6071771" cy="3643062"/>
      </dsp:txXfrm>
    </dsp:sp>
    <dsp:sp modelId="{37ECCECE-09D2-41E9-908A-6BB092D9EE3C}">
      <dsp:nvSpPr>
        <dsp:cNvPr id="0" name=""/>
        <dsp:cNvSpPr/>
      </dsp:nvSpPr>
      <dsp:spPr>
        <a:xfrm>
          <a:off x="13357897" y="4469232"/>
          <a:ext cx="6071771" cy="36430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PI network - Sessions have attracted 323 registrations from 50+ institutions, in the UK and beyond</a:t>
          </a:r>
          <a:endParaRPr lang="en-GB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57897" y="4469232"/>
        <a:ext cx="6071771" cy="364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9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01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Cohort model will be adopted by nine institutions from 2025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Employer Insight Session -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Inizio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Medical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14/May/2025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Insight session - Exploring Careers at the Intersection of Academia and Industry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-12 June 2025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Employer Insight session with Dr Maddy Hallewell, Driver and Vehicle Standards Agency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held on 27/2/25 led by Uni of Nottingham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Career Exploration interview: Patently Novel Careers - Science, Law and Licensing. A chat with Dr Anthony Kavanagh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held 23/1/25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Demystifying the recruitment process – your questions, answered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–held on 3/12/24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07627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90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6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0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5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26287-83D4-4142-95AA-804EAA204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94500FB2-F312-8043-92AC-74FB4D1613E7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Democratising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B40D24-8A7D-1844-9547-0DC1F35B8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408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/>
              <a:t>Page title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22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/>
              <a:t>Intro text or opening point here.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>
                <a:solidFill>
                  <a:srgbClr val="000000"/>
                </a:solidFill>
                <a:latin typeface="CircularStd-Book"/>
              </a:rPr>
              <a:t>and so on…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/>
              <a:t>References or footnotes here.</a:t>
            </a:r>
            <a:br>
              <a:rPr lang="en-GB"/>
            </a:br>
            <a:r>
              <a:rPr lang="en-GB"/>
              <a:t>Can also be repurposed for captions.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0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/>
              <a:t>Page title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/>
              <a:t>Generic text goes in here. </a:t>
            </a:r>
          </a:p>
          <a:p>
            <a:pPr lvl="0"/>
            <a:r>
              <a:rPr lang="en-GB"/>
              <a:t>References or footnotes here.</a:t>
            </a:r>
          </a:p>
          <a:p>
            <a:pPr lvl="0"/>
            <a:r>
              <a:rPr lang="en-GB"/>
              <a:t>Can also</a:t>
            </a:r>
            <a:r>
              <a:rPr lang="en-US"/>
              <a:t> be repurposed for captions.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281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/>
              <a:t>Title to this image goes here.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2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/>
              <a:t>Name Surname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/>
              <a:t>Email</a:t>
            </a:r>
          </a:p>
          <a:p>
            <a:r>
              <a:rPr lang="en-GB"/>
              <a:t>Other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5056147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CA8-D3A9-456A-B8D3-28352FA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E7EA-90DE-4C8B-B050-FEF4913D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5EEE-B658-42E4-9B4A-E3BA6CF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5EE-68C7-477D-84AD-9A65742D8DB5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64FF-3C82-4FC0-BC12-5FC42E0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E3F5-699F-4246-B571-2F498F6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298-83E2-46F8-9F37-281A7353F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9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Montserrat" pitchFamily="2" charset="77"/>
              </a:defRPr>
            </a:lvl1pPr>
          </a:lstStyle>
          <a:p>
            <a:fld id="{5F9D3BBF-DA9F-6F49-87D4-85CC27067750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Montserrat" pitchFamily="2" charset="77"/>
              </a:defRPr>
            </a:lvl1pPr>
          </a:lstStyle>
          <a:p>
            <a:fld id="{0CF562EF-14D6-D047-8699-99757825C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60091EFA-D985-AA2D-6528-DD76B98B3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4800" cy="13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05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/>
              <a:t>Title of the document here.</a:t>
            </a:r>
            <a:br>
              <a:rPr lang="en-GB"/>
            </a:br>
            <a:r>
              <a:rPr lang="en-GB"/>
              <a:t>May run onto two lines.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/>
              <a:t>Subtitle here, on one line</a:t>
            </a:r>
            <a:br>
              <a:rPr lang="en-GB"/>
            </a:br>
            <a:r>
              <a:rPr lang="en-GB"/>
              <a:t>or two lines.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/>
              <a:t>Name of speaker. 00 Month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39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/>
              <a:t>Section name here.</a:t>
            </a:r>
            <a:br>
              <a:rPr lang="en-GB"/>
            </a:br>
            <a:r>
              <a:rPr lang="en-GB"/>
              <a:t>May run onto two lines.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/>
              <a:t>Subtitle here.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/>
              <a:t>Page title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/>
              <a:t>Page title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3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/>
              <a:t>Page title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7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D67168F6-0158-814F-94AD-8F9FBFA9B872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baseline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9587A8-6DD9-A743-B1EC-ED5349A6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400" y="5461200"/>
            <a:ext cx="19244242" cy="50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91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_the_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960DD2-8418-BA4C-98F4-A02962747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9B3B1C29-2176-304E-A48B-2A4F5E5DCFF6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6DC9-3AAC-1D45-84FE-44F2A2BF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06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72" r:id="rId5"/>
    <p:sldLayoutId id="2147483673" r:id="rId6"/>
    <p:sldLayoutId id="2147483674" r:id="rId7"/>
    <p:sldLayoutId id="2147483663" r:id="rId8"/>
    <p:sldLayoutId id="2147483675" r:id="rId9"/>
    <p:sldLayoutId id="2147483676" r:id="rId10"/>
    <p:sldLayoutId id="2147483664" r:id="rId11"/>
    <p:sldLayoutId id="2147483668" r:id="rId12"/>
    <p:sldLayoutId id="2147483665" r:id="rId13"/>
    <p:sldLayoutId id="2147483666" r:id="rId14"/>
    <p:sldLayoutId id="2147483669" r:id="rId15"/>
    <p:sldLayoutId id="2147483677" r:id="rId16"/>
    <p:sldLayoutId id="2147483693" r:id="rId17"/>
    <p:sldLayoutId id="2147483694" r:id="rId18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20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rosper.liverpool.ac.uk/keeping-track/" TargetMode="External"/><Relationship Id="rId4" Type="http://schemas.openxmlformats.org/officeDocument/2006/relationships/hyperlink" Target="https://www.researchprofessionalnews.com/rr-news-uk-views-of-the-uk-2025-march-increasing-mobility-of-research-careers-demands-a-better-map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r.liverpool.ac.uk/postdoc-resources/explore/former-prosper-pilot-postdocs-case-studies/dr-devon-crouch/" TargetMode="External"/><Relationship Id="rId2" Type="http://schemas.openxmlformats.org/officeDocument/2006/relationships/hyperlink" Target="https://prosper.liverpool.ac.uk/postdoc-resources/explore/former-prosper-pilot-postdocs-case-studies/dr-david-ashmore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r.liverpool.ac.uk/institutional-case-study-heriot-watt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rosper.liverpool.ac.uk/institutional-case-study-university-of-manchester/" TargetMode="External"/><Relationship Id="rId5" Type="http://schemas.openxmlformats.org/officeDocument/2006/relationships/hyperlink" Target="https://prosper.liverpool.ac.uk/institutional-case-study-the-university-of-liverpool/" TargetMode="External"/><Relationship Id="rId4" Type="http://schemas.openxmlformats.org/officeDocument/2006/relationships/hyperlink" Target="https://prosper.liverpool.ac.uk/institutional-case-study-newcastle-university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.uk/e/prosper-exchange-sustaining-impact-through-sharing-practice-tickets-1323533808249?aff=oddtdtcreator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sky.app/profile/prosperpostdoc.bsky.social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linkedin.com/company/prosperproject/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liverpool.ac.uk/researcher/prosper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prosper.liverpool.ac.uk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prosper.postdoc@liverpool.ac.uk" TargetMode="External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0">
            <a:extLst>
              <a:ext uri="{FF2B5EF4-FFF2-40B4-BE49-F238E27FC236}">
                <a16:creationId xmlns:a16="http://schemas.microsoft.com/office/drawing/2014/main" id="{61A9651F-6564-95F2-8B1D-385A580A2482}"/>
              </a:ext>
            </a:extLst>
          </p:cNvPr>
          <p:cNvSpPr/>
          <p:nvPr/>
        </p:nvSpPr>
        <p:spPr>
          <a:xfrm>
            <a:off x="10089205" y="2729528"/>
            <a:ext cx="917267" cy="897434"/>
          </a:xfrm>
          <a:custGeom>
            <a:avLst/>
            <a:gdLst/>
            <a:ahLst/>
            <a:cxnLst/>
            <a:rect l="l" t="t" r="r" b="b"/>
            <a:pathLst>
              <a:path w="710578" h="695214">
                <a:moveTo>
                  <a:pt x="0" y="0"/>
                </a:moveTo>
                <a:lnTo>
                  <a:pt x="710578" y="0"/>
                </a:lnTo>
                <a:lnTo>
                  <a:pt x="710578" y="695214"/>
                </a:lnTo>
                <a:lnTo>
                  <a:pt x="0" y="695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1621551-A9CE-C3E9-A70E-9AF47D0BF06F}"/>
              </a:ext>
            </a:extLst>
          </p:cNvPr>
          <p:cNvSpPr/>
          <p:nvPr/>
        </p:nvSpPr>
        <p:spPr>
          <a:xfrm>
            <a:off x="3649873" y="2937198"/>
            <a:ext cx="1811430" cy="818766"/>
          </a:xfrm>
          <a:custGeom>
            <a:avLst/>
            <a:gdLst/>
            <a:ahLst/>
            <a:cxnLst/>
            <a:rect l="l" t="t" r="r" b="b"/>
            <a:pathLst>
              <a:path w="1811430" h="818766">
                <a:moveTo>
                  <a:pt x="0" y="0"/>
                </a:moveTo>
                <a:lnTo>
                  <a:pt x="1811430" y="0"/>
                </a:lnTo>
                <a:lnTo>
                  <a:pt x="1811430" y="818766"/>
                </a:lnTo>
                <a:lnTo>
                  <a:pt x="0" y="8187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40A66680-3B7E-77C7-A0D6-4656EB86A459}"/>
              </a:ext>
            </a:extLst>
          </p:cNvPr>
          <p:cNvSpPr/>
          <p:nvPr/>
        </p:nvSpPr>
        <p:spPr>
          <a:xfrm>
            <a:off x="4555588" y="2572174"/>
            <a:ext cx="1452553" cy="426121"/>
          </a:xfrm>
          <a:custGeom>
            <a:avLst/>
            <a:gdLst/>
            <a:ahLst/>
            <a:cxnLst/>
            <a:rect l="l" t="t" r="r" b="b"/>
            <a:pathLst>
              <a:path w="1452553" h="426121">
                <a:moveTo>
                  <a:pt x="0" y="0"/>
                </a:moveTo>
                <a:lnTo>
                  <a:pt x="1452554" y="0"/>
                </a:lnTo>
                <a:lnTo>
                  <a:pt x="1452554" y="426121"/>
                </a:lnTo>
                <a:lnTo>
                  <a:pt x="0" y="426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96" b="-19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8F993A5B-110D-03AF-892D-747ABBB7F374}"/>
              </a:ext>
            </a:extLst>
          </p:cNvPr>
          <p:cNvSpPr/>
          <p:nvPr/>
        </p:nvSpPr>
        <p:spPr>
          <a:xfrm>
            <a:off x="5270060" y="3109340"/>
            <a:ext cx="1476164" cy="474481"/>
          </a:xfrm>
          <a:custGeom>
            <a:avLst/>
            <a:gdLst/>
            <a:ahLst/>
            <a:cxnLst/>
            <a:rect l="l" t="t" r="r" b="b"/>
            <a:pathLst>
              <a:path w="1476164" h="474481">
                <a:moveTo>
                  <a:pt x="0" y="0"/>
                </a:moveTo>
                <a:lnTo>
                  <a:pt x="1476164" y="0"/>
                </a:lnTo>
                <a:lnTo>
                  <a:pt x="1476164" y="474482"/>
                </a:lnTo>
                <a:lnTo>
                  <a:pt x="0" y="474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The Prosper Roadmap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2FC7D350-03F0-951B-BF71-A2EFB38DFAAC}"/>
              </a:ext>
            </a:extLst>
          </p:cNvPr>
          <p:cNvSpPr/>
          <p:nvPr/>
        </p:nvSpPr>
        <p:spPr>
          <a:xfrm flipV="1">
            <a:off x="3381090" y="3203878"/>
            <a:ext cx="0" cy="3654122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C40293D-83F8-2E49-6679-05F668E7E2A7}"/>
              </a:ext>
            </a:extLst>
          </p:cNvPr>
          <p:cNvSpPr/>
          <p:nvPr/>
        </p:nvSpPr>
        <p:spPr>
          <a:xfrm>
            <a:off x="3358229" y="3203878"/>
            <a:ext cx="359758" cy="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F585C7D3-2FB5-6D69-6779-C9C2F2F84DF6}"/>
              </a:ext>
            </a:extLst>
          </p:cNvPr>
          <p:cNvSpPr/>
          <p:nvPr/>
        </p:nvSpPr>
        <p:spPr>
          <a:xfrm flipV="1">
            <a:off x="637855" y="6124068"/>
            <a:ext cx="11430" cy="2627761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999DA0C-2FD5-3822-17C1-E0AE8A4034D2}"/>
              </a:ext>
            </a:extLst>
          </p:cNvPr>
          <p:cNvSpPr/>
          <p:nvPr/>
        </p:nvSpPr>
        <p:spPr>
          <a:xfrm flipV="1">
            <a:off x="9189543" y="3194146"/>
            <a:ext cx="0" cy="299094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0323D136-9956-9689-B469-B93EFEEF7DEF}"/>
              </a:ext>
            </a:extLst>
          </p:cNvPr>
          <p:cNvSpPr/>
          <p:nvPr/>
        </p:nvSpPr>
        <p:spPr>
          <a:xfrm flipH="1" flipV="1">
            <a:off x="6578637" y="7165076"/>
            <a:ext cx="11430" cy="1637987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667B8D20-84B8-D96A-B752-15CFA7245379}"/>
              </a:ext>
            </a:extLst>
          </p:cNvPr>
          <p:cNvSpPr/>
          <p:nvPr/>
        </p:nvSpPr>
        <p:spPr>
          <a:xfrm>
            <a:off x="-30975" y="5740722"/>
            <a:ext cx="4893001" cy="1748462"/>
          </a:xfrm>
          <a:custGeom>
            <a:avLst/>
            <a:gdLst/>
            <a:ahLst/>
            <a:cxnLst/>
            <a:rect l="l" t="t" r="r" b="b"/>
            <a:pathLst>
              <a:path w="3279561" h="1320023">
                <a:moveTo>
                  <a:pt x="0" y="0"/>
                </a:moveTo>
                <a:lnTo>
                  <a:pt x="3279561" y="0"/>
                </a:lnTo>
                <a:lnTo>
                  <a:pt x="3279561" y="1320023"/>
                </a:lnTo>
                <a:lnTo>
                  <a:pt x="0" y="1320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BE713107-282E-9B5B-388B-0594D9F5F097}"/>
              </a:ext>
            </a:extLst>
          </p:cNvPr>
          <p:cNvSpPr/>
          <p:nvPr/>
        </p:nvSpPr>
        <p:spPr>
          <a:xfrm flipH="1">
            <a:off x="4862026" y="5740722"/>
            <a:ext cx="4893001" cy="1748462"/>
          </a:xfrm>
          <a:custGeom>
            <a:avLst/>
            <a:gdLst/>
            <a:ahLst/>
            <a:cxnLst/>
            <a:rect l="l" t="t" r="r" b="b"/>
            <a:pathLst>
              <a:path w="3279561" h="1320023">
                <a:moveTo>
                  <a:pt x="3279560" y="0"/>
                </a:moveTo>
                <a:lnTo>
                  <a:pt x="0" y="0"/>
                </a:lnTo>
                <a:lnTo>
                  <a:pt x="0" y="1320023"/>
                </a:lnTo>
                <a:lnTo>
                  <a:pt x="3279560" y="1320023"/>
                </a:lnTo>
                <a:lnTo>
                  <a:pt x="32795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0402BF3D-03BF-53DB-2603-77B347CEE69F}"/>
              </a:ext>
            </a:extLst>
          </p:cNvPr>
          <p:cNvSpPr/>
          <p:nvPr/>
        </p:nvSpPr>
        <p:spPr>
          <a:xfrm flipV="1">
            <a:off x="14975075" y="3153553"/>
            <a:ext cx="28422" cy="3902308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65A4C2CF-3919-7FB2-272A-6D0C5327B59C}"/>
              </a:ext>
            </a:extLst>
          </p:cNvPr>
          <p:cNvSpPr/>
          <p:nvPr/>
        </p:nvSpPr>
        <p:spPr>
          <a:xfrm flipV="1">
            <a:off x="12028458" y="6386595"/>
            <a:ext cx="11430" cy="2426252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7E7AF32D-6895-88F0-4685-A8730562758E}"/>
              </a:ext>
            </a:extLst>
          </p:cNvPr>
          <p:cNvSpPr/>
          <p:nvPr/>
        </p:nvSpPr>
        <p:spPr>
          <a:xfrm>
            <a:off x="9755026" y="5740722"/>
            <a:ext cx="4893001" cy="1748462"/>
          </a:xfrm>
          <a:custGeom>
            <a:avLst/>
            <a:gdLst/>
            <a:ahLst/>
            <a:cxnLst/>
            <a:rect l="l" t="t" r="r" b="b"/>
            <a:pathLst>
              <a:path w="3279561" h="1320023">
                <a:moveTo>
                  <a:pt x="0" y="0"/>
                </a:moveTo>
                <a:lnTo>
                  <a:pt x="3279561" y="0"/>
                </a:lnTo>
                <a:lnTo>
                  <a:pt x="3279561" y="1320023"/>
                </a:lnTo>
                <a:lnTo>
                  <a:pt x="0" y="1320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547AA19D-8840-4B90-38F8-387174F80249}"/>
              </a:ext>
            </a:extLst>
          </p:cNvPr>
          <p:cNvSpPr/>
          <p:nvPr/>
        </p:nvSpPr>
        <p:spPr>
          <a:xfrm flipV="1">
            <a:off x="18911175" y="6386595"/>
            <a:ext cx="0" cy="2385529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C9E320FC-F92C-96C3-B087-C55988674F93}"/>
              </a:ext>
            </a:extLst>
          </p:cNvPr>
          <p:cNvSpPr/>
          <p:nvPr/>
        </p:nvSpPr>
        <p:spPr>
          <a:xfrm flipV="1">
            <a:off x="20605073" y="3107492"/>
            <a:ext cx="0" cy="3077594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6A114DF-3784-85B6-BD17-CF998ABDF637}"/>
              </a:ext>
            </a:extLst>
          </p:cNvPr>
          <p:cNvSpPr/>
          <p:nvPr/>
        </p:nvSpPr>
        <p:spPr>
          <a:xfrm flipV="1">
            <a:off x="14648027" y="5740722"/>
            <a:ext cx="4893001" cy="1748462"/>
          </a:xfrm>
          <a:custGeom>
            <a:avLst/>
            <a:gdLst/>
            <a:ahLst/>
            <a:cxnLst/>
            <a:rect l="l" t="t" r="r" b="b"/>
            <a:pathLst>
              <a:path w="3279561" h="1320023">
                <a:moveTo>
                  <a:pt x="0" y="1320023"/>
                </a:moveTo>
                <a:lnTo>
                  <a:pt x="3279560" y="1320023"/>
                </a:lnTo>
                <a:lnTo>
                  <a:pt x="3279560" y="0"/>
                </a:lnTo>
                <a:lnTo>
                  <a:pt x="0" y="0"/>
                </a:lnTo>
                <a:lnTo>
                  <a:pt x="0" y="132002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77EFA5C-D30B-92A8-EA40-8C93CF9409B4}"/>
              </a:ext>
            </a:extLst>
          </p:cNvPr>
          <p:cNvSpPr/>
          <p:nvPr/>
        </p:nvSpPr>
        <p:spPr>
          <a:xfrm>
            <a:off x="19469382" y="5740722"/>
            <a:ext cx="4893001" cy="1748462"/>
          </a:xfrm>
          <a:custGeom>
            <a:avLst/>
            <a:gdLst/>
            <a:ahLst/>
            <a:cxnLst/>
            <a:rect l="l" t="t" r="r" b="b"/>
            <a:pathLst>
              <a:path w="3279561" h="1320023">
                <a:moveTo>
                  <a:pt x="0" y="0"/>
                </a:moveTo>
                <a:lnTo>
                  <a:pt x="3279561" y="0"/>
                </a:lnTo>
                <a:lnTo>
                  <a:pt x="3279561" y="1320023"/>
                </a:lnTo>
                <a:lnTo>
                  <a:pt x="0" y="1320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AutoShape 19">
            <a:extLst>
              <a:ext uri="{FF2B5EF4-FFF2-40B4-BE49-F238E27FC236}">
                <a16:creationId xmlns:a16="http://schemas.microsoft.com/office/drawing/2014/main" id="{70971656-AC26-0740-2F8F-71B989F1BC8D}"/>
              </a:ext>
            </a:extLst>
          </p:cNvPr>
          <p:cNvSpPr/>
          <p:nvPr/>
        </p:nvSpPr>
        <p:spPr>
          <a:xfrm>
            <a:off x="9189543" y="3194146"/>
            <a:ext cx="784757" cy="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1">
            <a:extLst>
              <a:ext uri="{FF2B5EF4-FFF2-40B4-BE49-F238E27FC236}">
                <a16:creationId xmlns:a16="http://schemas.microsoft.com/office/drawing/2014/main" id="{F061957B-E025-2EF6-564A-0C899A2EF5FC}"/>
              </a:ext>
            </a:extLst>
          </p:cNvPr>
          <p:cNvSpPr/>
          <p:nvPr/>
        </p:nvSpPr>
        <p:spPr>
          <a:xfrm>
            <a:off x="12039888" y="8792630"/>
            <a:ext cx="784757" cy="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4">
            <a:extLst>
              <a:ext uri="{FF2B5EF4-FFF2-40B4-BE49-F238E27FC236}">
                <a16:creationId xmlns:a16="http://schemas.microsoft.com/office/drawing/2014/main" id="{3DF97E72-A94B-DE8B-41F0-DCFF137CCABC}"/>
              </a:ext>
            </a:extLst>
          </p:cNvPr>
          <p:cNvSpPr/>
          <p:nvPr/>
        </p:nvSpPr>
        <p:spPr>
          <a:xfrm>
            <a:off x="15003497" y="3153553"/>
            <a:ext cx="784757" cy="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0" name="AutoShape 26">
            <a:extLst>
              <a:ext uri="{FF2B5EF4-FFF2-40B4-BE49-F238E27FC236}">
                <a16:creationId xmlns:a16="http://schemas.microsoft.com/office/drawing/2014/main" id="{E736CF41-EE86-F0A2-93EA-CFE9F5D18EE0}"/>
              </a:ext>
            </a:extLst>
          </p:cNvPr>
          <p:cNvSpPr/>
          <p:nvPr/>
        </p:nvSpPr>
        <p:spPr>
          <a:xfrm>
            <a:off x="18911175" y="8777830"/>
            <a:ext cx="784757" cy="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0E5DC911-12D6-3C15-5FD9-7E2A7964E6F1}"/>
              </a:ext>
            </a:extLst>
          </p:cNvPr>
          <p:cNvSpPr/>
          <p:nvPr/>
        </p:nvSpPr>
        <p:spPr>
          <a:xfrm>
            <a:off x="20605073" y="3127789"/>
            <a:ext cx="784757" cy="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3" name="AutoShape 29">
            <a:extLst>
              <a:ext uri="{FF2B5EF4-FFF2-40B4-BE49-F238E27FC236}">
                <a16:creationId xmlns:a16="http://schemas.microsoft.com/office/drawing/2014/main" id="{7B8C88DA-159A-E29E-7CF2-DA957DD32E9C}"/>
              </a:ext>
            </a:extLst>
          </p:cNvPr>
          <p:cNvSpPr/>
          <p:nvPr/>
        </p:nvSpPr>
        <p:spPr>
          <a:xfrm>
            <a:off x="619935" y="8772126"/>
            <a:ext cx="784757" cy="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1">
            <a:extLst>
              <a:ext uri="{FF2B5EF4-FFF2-40B4-BE49-F238E27FC236}">
                <a16:creationId xmlns:a16="http://schemas.microsoft.com/office/drawing/2014/main" id="{6A494DE1-C9D2-8556-EAFB-7EAF6C2A74BB}"/>
              </a:ext>
            </a:extLst>
          </p:cNvPr>
          <p:cNvSpPr/>
          <p:nvPr/>
        </p:nvSpPr>
        <p:spPr>
          <a:xfrm>
            <a:off x="6567206" y="8812925"/>
            <a:ext cx="784757" cy="0"/>
          </a:xfrm>
          <a:prstGeom prst="line">
            <a:avLst/>
          </a:prstGeom>
          <a:ln w="38100" cap="flat">
            <a:solidFill>
              <a:srgbClr val="767D6D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65" name="Freeform 17">
            <a:extLst>
              <a:ext uri="{FF2B5EF4-FFF2-40B4-BE49-F238E27FC236}">
                <a16:creationId xmlns:a16="http://schemas.microsoft.com/office/drawing/2014/main" id="{EE6AAD24-6029-6D08-F389-9DCA97E77DE1}"/>
              </a:ext>
            </a:extLst>
          </p:cNvPr>
          <p:cNvSpPr/>
          <p:nvPr/>
        </p:nvSpPr>
        <p:spPr>
          <a:xfrm>
            <a:off x="1551791" y="8006265"/>
            <a:ext cx="1334215" cy="1275219"/>
          </a:xfrm>
          <a:custGeom>
            <a:avLst/>
            <a:gdLst/>
            <a:ahLst/>
            <a:cxnLst/>
            <a:rect l="l" t="t" r="r" b="b"/>
            <a:pathLst>
              <a:path w="981986" h="938565">
                <a:moveTo>
                  <a:pt x="0" y="0"/>
                </a:moveTo>
                <a:lnTo>
                  <a:pt x="981986" y="0"/>
                </a:lnTo>
                <a:lnTo>
                  <a:pt x="981986" y="938565"/>
                </a:lnTo>
                <a:lnTo>
                  <a:pt x="0" y="9385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TextBox 40">
            <a:extLst>
              <a:ext uri="{FF2B5EF4-FFF2-40B4-BE49-F238E27FC236}">
                <a16:creationId xmlns:a16="http://schemas.microsoft.com/office/drawing/2014/main" id="{66A2CD7F-F6AE-2CAD-2841-014FC08D6BBC}"/>
              </a:ext>
            </a:extLst>
          </p:cNvPr>
          <p:cNvSpPr txBox="1"/>
          <p:nvPr/>
        </p:nvSpPr>
        <p:spPr>
          <a:xfrm>
            <a:off x="1681208" y="9311252"/>
            <a:ext cx="2814126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October 2019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 begins as Research England Development (RED) fund project</a:t>
            </a:r>
          </a:p>
        </p:txBody>
      </p:sp>
      <p:sp>
        <p:nvSpPr>
          <p:cNvPr id="10" name="TextBox 40">
            <a:extLst>
              <a:ext uri="{FF2B5EF4-FFF2-40B4-BE49-F238E27FC236}">
                <a16:creationId xmlns:a16="http://schemas.microsoft.com/office/drawing/2014/main" id="{E5CF39A7-961B-689D-38BF-4CA30D581CFD}"/>
              </a:ext>
            </a:extLst>
          </p:cNvPr>
          <p:cNvSpPr txBox="1"/>
          <p:nvPr/>
        </p:nvSpPr>
        <p:spPr>
          <a:xfrm>
            <a:off x="3986034" y="3667323"/>
            <a:ext cx="3909157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GB" sz="1600" dirty="0">
                <a:effectLst/>
                <a:latin typeface="Arial Bold" panose="020B0704020202020204" pitchFamily="34" charset="0"/>
                <a:cs typeface="Arial Bold" panose="020B0704020202020204" pitchFamily="34" charset="0"/>
              </a:rPr>
              <a:t>Nov 2019 - August 2023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Prosper model co-created with stakeholder groups; postdocs, PIs and employer partners. Tested and revised with two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cohorts, working across Lancaster University, the University of Liverpool, and Manchester.</a:t>
            </a:r>
            <a:endParaRPr lang="en-US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C7EDA9EF-C132-545C-E40B-F643C35B72C7}"/>
              </a:ext>
            </a:extLst>
          </p:cNvPr>
          <p:cNvSpPr/>
          <p:nvPr/>
        </p:nvSpPr>
        <p:spPr>
          <a:xfrm>
            <a:off x="7602989" y="8410447"/>
            <a:ext cx="2315670" cy="682764"/>
          </a:xfrm>
          <a:custGeom>
            <a:avLst/>
            <a:gdLst/>
            <a:ahLst/>
            <a:cxnLst/>
            <a:rect l="l" t="t" r="r" b="b"/>
            <a:pathLst>
              <a:path w="1591975" h="469386">
                <a:moveTo>
                  <a:pt x="0" y="0"/>
                </a:moveTo>
                <a:lnTo>
                  <a:pt x="1591975" y="0"/>
                </a:lnTo>
                <a:lnTo>
                  <a:pt x="1591975" y="469386"/>
                </a:lnTo>
                <a:lnTo>
                  <a:pt x="0" y="4693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2FF99F14-BD41-9AC1-61C9-9DB6F571CED0}"/>
              </a:ext>
            </a:extLst>
          </p:cNvPr>
          <p:cNvSpPr txBox="1"/>
          <p:nvPr/>
        </p:nvSpPr>
        <p:spPr>
          <a:xfrm>
            <a:off x="7602989" y="9265278"/>
            <a:ext cx="2814126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August - September 2023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 b="0">
                <a:latin typeface="Arial" panose="020B0604020202020204" pitchFamily="34" charset="0"/>
                <a:cs typeface="Arial" panose="020B0604020202020204" pitchFamily="34" charset="0"/>
              </a:rPr>
              <a:t>RED funding ends, Prosper becomes UKRI-funded. Prosper launches to sector in September and begins rollout.</a:t>
            </a:r>
            <a:endParaRPr lang="en-US" sz="1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0">
            <a:extLst>
              <a:ext uri="{FF2B5EF4-FFF2-40B4-BE49-F238E27FC236}">
                <a16:creationId xmlns:a16="http://schemas.microsoft.com/office/drawing/2014/main" id="{9264AE5F-411D-AA41-46F7-3F516CEC0CF8}"/>
              </a:ext>
            </a:extLst>
          </p:cNvPr>
          <p:cNvSpPr txBox="1"/>
          <p:nvPr/>
        </p:nvSpPr>
        <p:spPr>
          <a:xfrm>
            <a:off x="10139124" y="3667455"/>
            <a:ext cx="2814126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October 2023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 Network </a:t>
            </a:r>
            <a:r>
              <a:rPr lang="en-US" sz="1600" b="0">
                <a:solidFill>
                  <a:srgbClr val="000000"/>
                </a:solidFill>
                <a:latin typeface="Arial"/>
              </a:rPr>
              <a:t>– a forum for PIs to share practice and develop leadership skills – is </a:t>
            </a: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to sector</a:t>
            </a: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E13A74ED-2CAB-238E-08EB-FFFDD3926317}"/>
              </a:ext>
            </a:extLst>
          </p:cNvPr>
          <p:cNvSpPr/>
          <p:nvPr/>
        </p:nvSpPr>
        <p:spPr>
          <a:xfrm>
            <a:off x="12979046" y="8390669"/>
            <a:ext cx="773327" cy="762684"/>
          </a:xfrm>
          <a:custGeom>
            <a:avLst/>
            <a:gdLst/>
            <a:ahLst/>
            <a:cxnLst/>
            <a:rect l="l" t="t" r="r" b="b"/>
            <a:pathLst>
              <a:path w="732401" h="722322">
                <a:moveTo>
                  <a:pt x="0" y="0"/>
                </a:moveTo>
                <a:lnTo>
                  <a:pt x="732402" y="0"/>
                </a:lnTo>
                <a:lnTo>
                  <a:pt x="732402" y="722322"/>
                </a:lnTo>
                <a:lnTo>
                  <a:pt x="0" y="722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B99334A2-ABEE-7602-DDCD-F2EE01CB27AE}"/>
              </a:ext>
            </a:extLst>
          </p:cNvPr>
          <p:cNvSpPr txBox="1"/>
          <p:nvPr/>
        </p:nvSpPr>
        <p:spPr>
          <a:xfrm>
            <a:off x="13007611" y="9265278"/>
            <a:ext cx="2814126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January 2025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 cohorts delivered </a:t>
            </a:r>
            <a:r>
              <a:rPr lang="en-US" sz="1600" b="0">
                <a:latin typeface="Arial" panose="020B0604020202020204" pitchFamily="34" charset="0"/>
                <a:cs typeface="Arial" panose="020B0604020202020204" pitchFamily="34" charset="0"/>
              </a:rPr>
              <a:t>at nine Higher Education Institutions across the UK</a:t>
            </a:r>
            <a:endParaRPr lang="en-US" sz="1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1E370235-B8FD-7046-4BC0-A08F50C7DC1A}"/>
              </a:ext>
            </a:extLst>
          </p:cNvPr>
          <p:cNvSpPr/>
          <p:nvPr/>
        </p:nvSpPr>
        <p:spPr>
          <a:xfrm>
            <a:off x="16022272" y="2611399"/>
            <a:ext cx="1068216" cy="1032779"/>
          </a:xfrm>
          <a:custGeom>
            <a:avLst/>
            <a:gdLst/>
            <a:ahLst/>
            <a:cxnLst/>
            <a:rect l="l" t="t" r="r" b="b"/>
            <a:pathLst>
              <a:path w="859879" h="831353">
                <a:moveTo>
                  <a:pt x="0" y="0"/>
                </a:moveTo>
                <a:lnTo>
                  <a:pt x="859879" y="0"/>
                </a:lnTo>
                <a:lnTo>
                  <a:pt x="859879" y="831352"/>
                </a:lnTo>
                <a:lnTo>
                  <a:pt x="0" y="8313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TextBox 40">
            <a:extLst>
              <a:ext uri="{FF2B5EF4-FFF2-40B4-BE49-F238E27FC236}">
                <a16:creationId xmlns:a16="http://schemas.microsoft.com/office/drawing/2014/main" id="{90927FA1-41E7-3894-9E37-9C87D8985C4E}"/>
              </a:ext>
            </a:extLst>
          </p:cNvPr>
          <p:cNvSpPr txBox="1"/>
          <p:nvPr/>
        </p:nvSpPr>
        <p:spPr>
          <a:xfrm>
            <a:off x="16003817" y="3644178"/>
            <a:ext cx="2814126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February 2025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Prosper Practice Exchange event, hosted in Manchester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43A5274-A9CF-1FB9-B39A-DB7927566F2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6127" t="-10648" r="-1538" b="5154"/>
          <a:stretch/>
        </p:blipFill>
        <p:spPr>
          <a:xfrm>
            <a:off x="19886114" y="8189483"/>
            <a:ext cx="950092" cy="979208"/>
          </a:xfrm>
          <a:prstGeom prst="rect">
            <a:avLst/>
          </a:prstGeom>
          <a:ln>
            <a:noFill/>
          </a:ln>
        </p:spPr>
      </p:pic>
      <p:sp>
        <p:nvSpPr>
          <p:cNvPr id="43" name="TextBox 40">
            <a:extLst>
              <a:ext uri="{FF2B5EF4-FFF2-40B4-BE49-F238E27FC236}">
                <a16:creationId xmlns:a16="http://schemas.microsoft.com/office/drawing/2014/main" id="{E2571D6E-B6C1-8E8E-0E7A-59FE0F2B00CA}"/>
              </a:ext>
            </a:extLst>
          </p:cNvPr>
          <p:cNvSpPr txBox="1"/>
          <p:nvPr/>
        </p:nvSpPr>
        <p:spPr>
          <a:xfrm>
            <a:off x="19888666" y="9271781"/>
            <a:ext cx="3107812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February 2026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 reciprocation framework to be launched following pilot phase with early adopters</a:t>
            </a: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id="{9E5EDC5D-3A4C-B108-8FBA-88A98924C09F}"/>
              </a:ext>
            </a:extLst>
          </p:cNvPr>
          <p:cNvSpPr txBox="1"/>
          <p:nvPr/>
        </p:nvSpPr>
        <p:spPr>
          <a:xfrm>
            <a:off x="21569874" y="3667455"/>
            <a:ext cx="2553946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August 2026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600" b="0">
                <a:latin typeface="Arial" panose="020B0604020202020204" pitchFamily="34" charset="0"/>
                <a:cs typeface="Arial" panose="020B0604020202020204" pitchFamily="34" charset="0"/>
              </a:rPr>
              <a:t>End of UKRI funding (but not the end of Prosper!)</a:t>
            </a:r>
            <a:endParaRPr lang="en-US" sz="1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black and white circular object&#10;&#10;Description automatically generated">
            <a:extLst>
              <a:ext uri="{FF2B5EF4-FFF2-40B4-BE49-F238E27FC236}">
                <a16:creationId xmlns:a16="http://schemas.microsoft.com/office/drawing/2014/main" id="{07C88203-5A87-00DA-8244-AF68F7348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70845" y="2640076"/>
            <a:ext cx="1020522" cy="9648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4406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396F29-B59D-E0C7-5389-378D6F6B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85" y="738754"/>
            <a:ext cx="22453200" cy="2225024"/>
          </a:xfrm>
        </p:spPr>
        <p:txBody>
          <a:bodyPr/>
          <a:lstStyle/>
          <a:p>
            <a:r>
              <a:rPr lang="en-US" sz="6000" dirty="0"/>
              <a:t>What we achieved – since September 2023 to now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62BDAF1-2716-C4AA-A572-DECE7FB92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257887"/>
              </p:ext>
            </p:extLst>
          </p:nvPr>
        </p:nvGraphicFramePr>
        <p:xfrm>
          <a:off x="2371551" y="2015871"/>
          <a:ext cx="19429669" cy="833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11338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93B3C7-9F94-5B2A-F584-2C1351DCE1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036045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337AC-5C1B-C9AA-BF3D-09D19FC50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3ED269D-2AC6-BC63-2145-D4013194F5F8}"/>
              </a:ext>
            </a:extLst>
          </p:cNvPr>
          <p:cNvSpPr txBox="1">
            <a:spLocks/>
          </p:cNvSpPr>
          <p:nvPr/>
        </p:nvSpPr>
        <p:spPr>
          <a:xfrm>
            <a:off x="724055" y="377223"/>
            <a:ext cx="22453200" cy="97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 Std Book" panose="020B0604020101020102" pitchFamily="34" charset="77"/>
                <a:ea typeface="+mn-ea"/>
                <a:cs typeface="Circular Std Book" panose="020B0604020101020102" pitchFamily="34" charset="77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The Impact of Prosper on postdocs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29C58-D06E-232E-C0D1-CC5FDEB355E5}"/>
              </a:ext>
            </a:extLst>
          </p:cNvPr>
          <p:cNvSpPr txBox="1"/>
          <p:nvPr/>
        </p:nvSpPr>
        <p:spPr>
          <a:xfrm>
            <a:off x="884692" y="2726957"/>
            <a:ext cx="624757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882D9-81F4-1ABE-D341-5EA0186E6A24}"/>
              </a:ext>
            </a:extLst>
          </p:cNvPr>
          <p:cNvSpPr/>
          <p:nvPr/>
        </p:nvSpPr>
        <p:spPr>
          <a:xfrm>
            <a:off x="3619502" y="4770426"/>
            <a:ext cx="15831342" cy="4716475"/>
          </a:xfrm>
          <a:prstGeom prst="rect">
            <a:avLst/>
          </a:prstGeom>
          <a:solidFill>
            <a:srgbClr val="5E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741AD-8878-C04A-0A65-11CEBC6E7510}"/>
              </a:ext>
            </a:extLst>
          </p:cNvPr>
          <p:cNvSpPr/>
          <p:nvPr/>
        </p:nvSpPr>
        <p:spPr>
          <a:xfrm>
            <a:off x="4476355" y="5466669"/>
            <a:ext cx="14117637" cy="3323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/>
            <a:r>
              <a:rPr lang="en-GB" sz="3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 felt very supported by Prosper – it was like I was building myself up again from scratch. It gave me back the confidence I’d lost. I was able to find more time to do the things that I enjoy and in doing so felt happier and more motivated to tackle career issues."</a:t>
            </a:r>
            <a:endParaRPr lang="en-US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3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Zohra Butt, Prosper postdoc</a:t>
            </a:r>
          </a:p>
        </p:txBody>
      </p:sp>
    </p:spTree>
    <p:extLst>
      <p:ext uri="{BB962C8B-B14F-4D97-AF65-F5344CB8AC3E}">
        <p14:creationId xmlns:p14="http://schemas.microsoft.com/office/powerpoint/2010/main" val="321992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D252A9-4B04-5210-ED6B-84B08A4AFC65}"/>
              </a:ext>
            </a:extLst>
          </p:cNvPr>
          <p:cNvSpPr txBox="1"/>
          <p:nvPr/>
        </p:nvSpPr>
        <p:spPr>
          <a:xfrm>
            <a:off x="18182770" y="3124182"/>
            <a:ext cx="5239573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40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Pie-chart of the combined current (February 2024) data of the job roles of both pilot cohorts.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DC24A0-10C4-D7FD-C3AF-5AC9CEA675D2}"/>
              </a:ext>
            </a:extLst>
          </p:cNvPr>
          <p:cNvSpPr txBox="1">
            <a:spLocks/>
          </p:cNvSpPr>
          <p:nvPr/>
        </p:nvSpPr>
        <p:spPr>
          <a:xfrm>
            <a:off x="724055" y="377223"/>
            <a:ext cx="22453200" cy="97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 Std Book" panose="020B0604020101020102" pitchFamily="34" charset="77"/>
                <a:ea typeface="+mn-ea"/>
                <a:cs typeface="Circular Std Book" panose="020B0604020101020102" pitchFamily="34" charset="77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The Impact of Prosper on postdocs - longitudinal</a:t>
            </a:r>
          </a:p>
        </p:txBody>
      </p:sp>
      <p:pic>
        <p:nvPicPr>
          <p:cNvPr id="12" name="Picture 11" descr="A pie chart with numbers and text&#10;&#10;AI-generated content may be incorrect.">
            <a:extLst>
              <a:ext uri="{FF2B5EF4-FFF2-40B4-BE49-F238E27FC236}">
                <a16:creationId xmlns:a16="http://schemas.microsoft.com/office/drawing/2014/main" id="{CC540A71-A5DA-F019-4A10-39A7355A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910"/>
            <a:ext cx="15615614" cy="11949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ED1DE0-B6BD-0B9C-1D44-245405BFBDB8}"/>
              </a:ext>
            </a:extLst>
          </p:cNvPr>
          <p:cNvSpPr txBox="1"/>
          <p:nvPr/>
        </p:nvSpPr>
        <p:spPr>
          <a:xfrm>
            <a:off x="18182770" y="8207260"/>
            <a:ext cx="563432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https://www.researchprofessionalnews.com/rr-news-uk-views-of-the-uk-2025-march-increasing-mobility-of-research-careers-demands-a-better-map/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https://prosper.liverpool.ac.uk/keeping-track/</a:t>
            </a: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5603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2AC0B1-BBDA-CF58-4B2B-79619B0FAA11}"/>
              </a:ext>
            </a:extLst>
          </p:cNvPr>
          <p:cNvSpPr/>
          <p:nvPr/>
        </p:nvSpPr>
        <p:spPr>
          <a:xfrm>
            <a:off x="0" y="2743200"/>
            <a:ext cx="10118035" cy="5705061"/>
          </a:xfrm>
          <a:prstGeom prst="rect">
            <a:avLst/>
          </a:prstGeom>
          <a:solidFill>
            <a:srgbClr val="E4E8E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17C84-01DA-AA5F-49F3-F27743C6A0DA}"/>
              </a:ext>
            </a:extLst>
          </p:cNvPr>
          <p:cNvSpPr txBox="1"/>
          <p:nvPr/>
        </p:nvSpPr>
        <p:spPr>
          <a:xfrm>
            <a:off x="434004" y="9277568"/>
            <a:ext cx="904688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https://prosper.liverpool.ac.uk/postdoc-resources/explore/former-prosper-pilot-postdocs-case-studies/dr-david-ashmore/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66A72-4450-6FC2-C2D7-9AB3B6B31C71}"/>
              </a:ext>
            </a:extLst>
          </p:cNvPr>
          <p:cNvSpPr txBox="1"/>
          <p:nvPr/>
        </p:nvSpPr>
        <p:spPr>
          <a:xfrm>
            <a:off x="10444912" y="9211536"/>
            <a:ext cx="10105239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0" dirty="0">
                <a:hlinkClick r:id="rId3"/>
              </a:rPr>
              <a:t>https://prosper.liverpool.ac.uk/postdoc-resources/explore/former-prosper-pilot-postdocs-case-studies/dr-devon-crouch/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DEC386D-1273-ECC0-D5E7-0C4EACCE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32" y="901945"/>
            <a:ext cx="23182133" cy="2225024"/>
          </a:xfrm>
        </p:spPr>
        <p:txBody>
          <a:bodyPr/>
          <a:lstStyle/>
          <a:p>
            <a:r>
              <a:rPr lang="en-GB" dirty="0"/>
              <a:t>The Impact of Prosper on postdocs - qualitative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28B93-A6D4-A577-901A-640205ED4261}"/>
              </a:ext>
            </a:extLst>
          </p:cNvPr>
          <p:cNvSpPr txBox="1"/>
          <p:nvPr/>
        </p:nvSpPr>
        <p:spPr>
          <a:xfrm>
            <a:off x="434004" y="3126969"/>
            <a:ext cx="9320463" cy="5180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Is there anything you picked up during the Prosper cohort that you’re still applying?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Yes – particularly around themes of taking ownership of training and career direction. I continue to treat technical, communication, and interpersonal skills as equally important in my science and software-focused role; something I often forgot before engaging with Prosper.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Dr David Ashmore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3B6C4-606F-4668-39C6-8239BC5850B7}"/>
              </a:ext>
            </a:extLst>
          </p:cNvPr>
          <p:cNvSpPr/>
          <p:nvPr/>
        </p:nvSpPr>
        <p:spPr>
          <a:xfrm>
            <a:off x="10354799" y="2731323"/>
            <a:ext cx="14029201" cy="5705061"/>
          </a:xfrm>
          <a:prstGeom prst="rect">
            <a:avLst/>
          </a:prstGeom>
          <a:solidFill>
            <a:srgbClr val="E4E8E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6D4E1-A2C5-802C-8435-CC269E4BE643}"/>
              </a:ext>
            </a:extLst>
          </p:cNvPr>
          <p:cNvSpPr txBox="1"/>
          <p:nvPr/>
        </p:nvSpPr>
        <p:spPr>
          <a:xfrm>
            <a:off x="10444912" y="3126969"/>
            <a:ext cx="13503881" cy="5180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Is there anything you picked up from your time with Prosper that you are still actively using in terms of your development?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Lots!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I think the main one that’s applicable to me right now is the reflection element – thinking about things holistically and in terms of my sense of purpose. How to do different things affect me emotionally, what gives me motivation, etc. – because ultimately this is the driver of not only performance, but also wellbeing.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The ‘sunk cost fallacy’ is also always in my head now!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Dr Devon Crouch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63890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FC0A-DEE9-E78A-77D9-2DB20311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944861"/>
            <a:ext cx="23641388" cy="971269"/>
          </a:xfrm>
        </p:spPr>
        <p:txBody>
          <a:bodyPr/>
          <a:lstStyle/>
          <a:p>
            <a:r>
              <a:rPr lang="en-GB" dirty="0"/>
              <a:t>Institutional case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42CE2-5260-A0F2-144E-4022EA48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"/>
          <a:stretch/>
        </p:blipFill>
        <p:spPr>
          <a:xfrm>
            <a:off x="13798967" y="288000"/>
            <a:ext cx="9394186" cy="131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C2F987-4CD6-6C21-098F-34F1DF52FFE5}"/>
              </a:ext>
            </a:extLst>
          </p:cNvPr>
          <p:cNvSpPr txBox="1"/>
          <p:nvPr/>
        </p:nvSpPr>
        <p:spPr>
          <a:xfrm>
            <a:off x="826477" y="2572991"/>
            <a:ext cx="12397562" cy="9951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Showcasing the use of Prosper to institutions through real-life case study examples.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Brings the flexibility of Prosper to life.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Read the case studies in full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0" dirty="0">
                <a:latin typeface="Arial" panose="020B0604020202020204" pitchFamily="34" charset="0"/>
                <a:cs typeface="Arial" panose="020B0604020202020204" pitchFamily="34" charset="0"/>
              </a:rPr>
              <a:t>Heriot-Watt 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3"/>
              </a:rPr>
              <a:t>https://prosper.liverpool.ac.uk/institutional-case-study-heriot-watt/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Newcastle University 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https://prosper.liverpool.ac.uk/institutional-case-study-newcastle-university/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endParaRPr lang="en-GB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University of Liverpool 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https://prosper.liverpool.ac.uk/institutional-case-study-the-university-of-liverpool/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b="0" dirty="0">
                <a:latin typeface="Arial" panose="020B0604020202020204" pitchFamily="34" charset="0"/>
                <a:cs typeface="Arial" panose="020B0604020202020204" pitchFamily="34" charset="0"/>
              </a:rPr>
              <a:t>University of Manchester </a:t>
            </a:r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https://prosper.liverpool.ac.uk/institutional-case-study-university-of-manchester/</a:t>
            </a:r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33283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D015E-91C2-0C6C-5E7F-300E5198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85D618-1A60-6BD9-CD38-D1CFCBF20C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Ensuring sustainable impact through </a:t>
            </a:r>
          </a:p>
          <a:p>
            <a:r>
              <a:rPr lang="en-GB" dirty="0"/>
              <a:t>Prosper Exchange</a:t>
            </a:r>
          </a:p>
        </p:txBody>
      </p:sp>
    </p:spTree>
    <p:extLst>
      <p:ext uri="{BB962C8B-B14F-4D97-AF65-F5344CB8AC3E}">
        <p14:creationId xmlns:p14="http://schemas.microsoft.com/office/powerpoint/2010/main" val="178448229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9478B-9EAD-559B-5E53-BE6DF01D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845D6E-38ED-F1B7-BB4B-81094DF4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288000"/>
            <a:ext cx="23641388" cy="97126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How does Prosper Exchange work? </a:t>
            </a:r>
            <a:br>
              <a:rPr lang="en-US" sz="5400" b="0" dirty="0"/>
            </a:br>
            <a:br>
              <a:rPr lang="en-US" sz="5400" b="0" dirty="0"/>
            </a:br>
            <a:br>
              <a:rPr lang="en-US" sz="5400" b="0" dirty="0"/>
            </a:br>
            <a:br>
              <a:rPr lang="en-US" sz="5400" b="0" dirty="0"/>
            </a:br>
            <a:endParaRPr lang="en-US" sz="54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1C40C-900D-09B2-01A5-F81E109EBE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79" b="5575"/>
          <a:stretch/>
        </p:blipFill>
        <p:spPr>
          <a:xfrm>
            <a:off x="291600" y="1259270"/>
            <a:ext cx="23803200" cy="1196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2199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04D742-36B1-6A76-638A-4A35DDC3E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9" y="2706533"/>
            <a:ext cx="20418771" cy="238160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D086DDE-5858-0F2F-DD7C-99BD0F2A0F93}"/>
              </a:ext>
            </a:extLst>
          </p:cNvPr>
          <p:cNvSpPr txBox="1">
            <a:spLocks/>
          </p:cNvSpPr>
          <p:nvPr/>
        </p:nvSpPr>
        <p:spPr>
          <a:xfrm>
            <a:off x="965400" y="1171060"/>
            <a:ext cx="22453200" cy="222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/>
              <a:t>Where to find more details on the Portal:</a:t>
            </a:r>
            <a:endParaRPr lang="en-US" sz="4000" b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7A8543C-3241-0F22-1565-B0785CF0BA13}"/>
              </a:ext>
            </a:extLst>
          </p:cNvPr>
          <p:cNvSpPr/>
          <p:nvPr/>
        </p:nvSpPr>
        <p:spPr>
          <a:xfrm>
            <a:off x="17090065" y="2706533"/>
            <a:ext cx="2254103" cy="106681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F2944-4B84-A741-4BA8-4B69477A1F80}"/>
              </a:ext>
            </a:extLst>
          </p:cNvPr>
          <p:cNvSpPr txBox="1"/>
          <p:nvPr/>
        </p:nvSpPr>
        <p:spPr>
          <a:xfrm>
            <a:off x="19535554" y="3033785"/>
            <a:ext cx="484844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Click on ‘Institutions’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EE3B4-D59F-64B2-342C-72BF7E82D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48" y="5636073"/>
            <a:ext cx="21416642" cy="707639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84D0BAC-0608-CC6C-8189-70F053C07C65}"/>
              </a:ext>
            </a:extLst>
          </p:cNvPr>
          <p:cNvSpPr/>
          <p:nvPr/>
        </p:nvSpPr>
        <p:spPr>
          <a:xfrm>
            <a:off x="19223665" y="6004646"/>
            <a:ext cx="1297172" cy="24348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5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4636250"/>
            <a:ext cx="22404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Empowering postdocs adaptable research careers with Prosper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7ECBC-3977-4499-B38D-CE180DE8051B}"/>
              </a:ext>
            </a:extLst>
          </p:cNvPr>
          <p:cNvSpPr txBox="1"/>
          <p:nvPr/>
        </p:nvSpPr>
        <p:spPr>
          <a:xfrm>
            <a:off x="989904" y="8325985"/>
            <a:ext cx="22404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Dr Fiona McBride, Senior Researcher Developer</a:t>
            </a:r>
          </a:p>
          <a:p>
            <a:pPr algn="l"/>
            <a:endParaRPr lang="en-GB" sz="5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B8A481-8236-4F93-931F-AE1A12902AB6}"/>
              </a:ext>
            </a:extLst>
          </p:cNvPr>
          <p:cNvGrpSpPr/>
          <p:nvPr/>
        </p:nvGrpSpPr>
        <p:grpSpPr>
          <a:xfrm>
            <a:off x="821693" y="10752412"/>
            <a:ext cx="15667824" cy="2368479"/>
            <a:chOff x="821693" y="10752412"/>
            <a:chExt cx="15667824" cy="23684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993437-65DE-4C22-813D-C4ABD76F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0757" y="11495274"/>
              <a:ext cx="3668760" cy="16256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7425C8-C2B2-4C4B-9EAE-BF90CD5F6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28" y="11713492"/>
              <a:ext cx="4703704" cy="12090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0F1739-33CB-4677-87C0-E45EA7115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594" y="11713492"/>
              <a:ext cx="4154556" cy="122495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BF740C-3B0F-440F-8EF1-2D982868B344}"/>
                </a:ext>
              </a:extLst>
            </p:cNvPr>
            <p:cNvSpPr txBox="1"/>
            <p:nvPr/>
          </p:nvSpPr>
          <p:spPr>
            <a:xfrm>
              <a:off x="821693" y="10752412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Led by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4031A0-1C73-49D0-B711-D41FA8A385D2}"/>
                </a:ext>
              </a:extLst>
            </p:cNvPr>
            <p:cNvSpPr txBox="1"/>
            <p:nvPr/>
          </p:nvSpPr>
          <p:spPr>
            <a:xfrm>
              <a:off x="13129369" y="10752412"/>
              <a:ext cx="305153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400" b="0" dirty="0"/>
                <a:t>An Academy project</a:t>
              </a: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A5B840-69E1-451A-AF55-BE3EAC1317DF}"/>
                </a:ext>
              </a:extLst>
            </p:cNvPr>
            <p:cNvSpPr txBox="1"/>
            <p:nvPr/>
          </p:nvSpPr>
          <p:spPr>
            <a:xfrm>
              <a:off x="7662594" y="10752412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400" b="0" dirty="0"/>
                <a:t>Supported</a:t>
              </a:r>
              <a:r>
                <a: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67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70C0-B4B3-EF45-C3A7-F1A4216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Prosper Exchange 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sustaining impact through sharing practice</a:t>
            </a:r>
            <a:endParaRPr lang="en-GB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7E3D-D120-79FD-F4E0-0F3C1B7D201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4993" y="4650521"/>
            <a:ext cx="16408800" cy="5932800"/>
          </a:xfrm>
        </p:spPr>
        <p:txBody>
          <a:bodyPr/>
          <a:lstStyle/>
          <a:p>
            <a:r>
              <a:rPr lang="en-GB" sz="4000" dirty="0"/>
              <a:t>Join the Prosper team for an online event to officially launch the pilot of the Prosper Exchange – a framework designed to sustain the future impact of Prosper, keeping resources relevant and free to access for all users.</a:t>
            </a:r>
          </a:p>
          <a:p>
            <a:endParaRPr lang="en-GB" sz="4000" dirty="0"/>
          </a:p>
          <a:p>
            <a:r>
              <a:rPr lang="en-GB" sz="4000" dirty="0"/>
              <a:t>The event will serve as a follow-up to the Practice Exchange in February, providing an opportunity to connect with peers to discuss Prosper use and share postdoctoral career development practice.</a:t>
            </a:r>
          </a:p>
        </p:txBody>
      </p:sp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9E1FCF0F-D74E-FB19-575D-E8399A486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927" y="3366272"/>
            <a:ext cx="5675073" cy="5675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3F835-4406-8BAB-854C-13B47A8138E3}"/>
              </a:ext>
            </a:extLst>
          </p:cNvPr>
          <p:cNvSpPr txBox="1"/>
          <p:nvPr/>
        </p:nvSpPr>
        <p:spPr>
          <a:xfrm>
            <a:off x="964800" y="9705245"/>
            <a:ext cx="2138421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3"/>
              </a:rPr>
              <a:t>https://www.eventbrite.co.uk/e/prosper-exchange-sustaining-impact-through-sharing-practice-tickets-1323533808249?aff=oddtdtcreator</a:t>
            </a: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3BBCA-7EBB-B80A-7C50-84C50AE5ED2F}"/>
              </a:ext>
            </a:extLst>
          </p:cNvPr>
          <p:cNvSpPr txBox="1">
            <a:spLocks/>
          </p:cNvSpPr>
          <p:nvPr/>
        </p:nvSpPr>
        <p:spPr>
          <a:xfrm>
            <a:off x="1718186" y="2866798"/>
            <a:ext cx="12457738" cy="62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Helvetica Neue"/>
                <a:cs typeface="Arial"/>
                <a:sym typeface="Helvetica Neue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dirty="0"/>
              <a:t>26 June 2025, Online (Zoom)</a:t>
            </a:r>
          </a:p>
        </p:txBody>
      </p:sp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2174EDAC-ADB1-F071-B5F2-87697EF18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264" y="2744270"/>
            <a:ext cx="1025922" cy="10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34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3" y="1160959"/>
            <a:ext cx="8749398" cy="1329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182" y="447"/>
            <a:ext cx="5933304" cy="2853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90634" y="3505852"/>
            <a:ext cx="222572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09" hangingPunct="1"/>
            <a:r>
              <a:rPr lang="en-GB" sz="8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you. Get in touch:</a:t>
            </a:r>
          </a:p>
          <a:p>
            <a:pPr algn="l" defTabSz="1828709" hangingPunct="1"/>
            <a:endParaRPr lang="en-GB" sz="60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defTabSz="1828709" hangingPunct="1"/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prosper.postdoc@liverpool.ac.uk</a:t>
            </a:r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l" defTabSz="1828709" hangingPunct="1"/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 </a:t>
            </a:r>
            <a:r>
              <a:rPr lang="en-GB" sz="44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https://prosper.liverpool.ac.uk/</a:t>
            </a:r>
            <a:r>
              <a:rPr lang="en-GB" sz="44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https://www.liverpool.ac.uk/researcher/prosper/</a:t>
            </a:r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l" defTabSz="1828709" hangingPunct="1"/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 </a:t>
            </a:r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https://www.linkedin.com/company/prosperproject/</a:t>
            </a:r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l" defTabSz="1828709" hangingPunct="1"/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Bluesky </a:t>
            </a:r>
            <a:r>
              <a:rPr lang="en-GB" sz="4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@prosperpostdoc.bsky.social</a:t>
            </a:r>
            <a:endParaRPr lang="en-GB" sz="60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94ADB-E291-42F4-9687-4436B4AB5D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07812" y="3620337"/>
            <a:ext cx="5940089" cy="59400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36C595-0118-4BAD-A088-8050473B8451}"/>
              </a:ext>
            </a:extLst>
          </p:cNvPr>
          <p:cNvGrpSpPr/>
          <p:nvPr/>
        </p:nvGrpSpPr>
        <p:grpSpPr>
          <a:xfrm>
            <a:off x="821693" y="10752412"/>
            <a:ext cx="15667824" cy="2368479"/>
            <a:chOff x="821693" y="10752412"/>
            <a:chExt cx="15667824" cy="23684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714D52-4C98-493A-842B-BF6EC3727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0757" y="11495274"/>
              <a:ext cx="3668760" cy="16256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D84586-EAEA-4410-BF3C-DC7993CB5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28" y="11713492"/>
              <a:ext cx="4703704" cy="12090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A9433B-3F3E-4DB1-AEA8-617F0F224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594" y="11713492"/>
              <a:ext cx="4154556" cy="12249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E486A0-72BF-4414-919E-589C6B828286}"/>
                </a:ext>
              </a:extLst>
            </p:cNvPr>
            <p:cNvSpPr txBox="1"/>
            <p:nvPr/>
          </p:nvSpPr>
          <p:spPr>
            <a:xfrm>
              <a:off x="821693" y="10752412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Led by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B161F7-EA1E-4303-A158-5DCF537EE31E}"/>
                </a:ext>
              </a:extLst>
            </p:cNvPr>
            <p:cNvSpPr txBox="1"/>
            <p:nvPr/>
          </p:nvSpPr>
          <p:spPr>
            <a:xfrm>
              <a:off x="13129369" y="10752412"/>
              <a:ext cx="305153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400" b="0"/>
                <a:t>An Academy project</a:t>
              </a: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1BB01E-988C-4E2E-9431-975799DD14DF}"/>
                </a:ext>
              </a:extLst>
            </p:cNvPr>
            <p:cNvSpPr txBox="1"/>
            <p:nvPr/>
          </p:nvSpPr>
          <p:spPr>
            <a:xfrm>
              <a:off x="7662594" y="10752412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400" b="0"/>
                <a:t>Supported</a:t>
              </a:r>
              <a:r>
                <a:rPr kumimoji="0" lang="en-GB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74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FA0A-E4B4-64DD-ECE0-D7B6B1A3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A4098-048C-FAE7-D7A2-25312BE1792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 What Prosper is and what it offers</a:t>
            </a:r>
          </a:p>
          <a:p>
            <a:endParaRPr lang="en-GB" dirty="0"/>
          </a:p>
          <a:p>
            <a:r>
              <a:rPr lang="en-GB" dirty="0"/>
              <a:t> Where Prosper is now and where we are going</a:t>
            </a:r>
          </a:p>
          <a:p>
            <a:endParaRPr lang="en-GB" dirty="0"/>
          </a:p>
          <a:p>
            <a:r>
              <a:rPr lang="en-GB" dirty="0"/>
              <a:t> Our impact (so far)</a:t>
            </a:r>
          </a:p>
          <a:p>
            <a:endParaRPr lang="en-GB" dirty="0"/>
          </a:p>
          <a:p>
            <a:r>
              <a:rPr lang="en-GB" dirty="0"/>
              <a:t> How institutions are implementing Prosper</a:t>
            </a:r>
          </a:p>
        </p:txBody>
      </p:sp>
    </p:spTree>
    <p:extLst>
      <p:ext uri="{BB962C8B-B14F-4D97-AF65-F5344CB8AC3E}">
        <p14:creationId xmlns:p14="http://schemas.microsoft.com/office/powerpoint/2010/main" val="5057904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530AC6D-39EA-B012-366C-4706E0CB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0" y="1015200"/>
            <a:ext cx="22453200" cy="971269"/>
          </a:xfrm>
        </p:spPr>
        <p:txBody>
          <a:bodyPr/>
          <a:lstStyle/>
          <a:p>
            <a:r>
              <a:rPr lang="en-US" dirty="0"/>
              <a:t>What is Prosper?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EBFC094-61F4-E831-FE27-4F921295472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3987550"/>
            <a:ext cx="18909113" cy="233852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Prosper is an innovative approach to postdoc career development that seeks to unlock postdocs’ potential to thrive across multiple career pathways - both within and beyond academia. </a:t>
            </a:r>
          </a:p>
          <a:p>
            <a:pPr marL="359410" indent="-359410"/>
            <a:endParaRPr lang="en-US" sz="4000" dirty="0"/>
          </a:p>
          <a:p>
            <a:pPr marL="359410" indent="-359410"/>
            <a:endParaRPr lang="en-US" sz="4000" dirty="0"/>
          </a:p>
          <a:p>
            <a:pPr marL="0" indent="0">
              <a:buNone/>
            </a:pPr>
            <a:r>
              <a:rPr lang="en-US" sz="4000" dirty="0"/>
              <a:t>The </a:t>
            </a:r>
            <a:r>
              <a:rPr lang="en-US" sz="4000" b="1" dirty="0"/>
              <a:t>Prosper Portal</a:t>
            </a:r>
            <a:r>
              <a:rPr lang="en-US" sz="4000" dirty="0"/>
              <a:t> is a free-to-use online hub containing a wealth of information, tools and resources for postdocs, managers of researchers, and institutions – including all of the materials from the pilots, and far more.</a:t>
            </a:r>
          </a:p>
          <a:p>
            <a:pPr marL="359410" indent="-359410"/>
            <a:endParaRPr lang="en-US" sz="4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39406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5608D06-D52D-0BDA-1AC6-A41C65D6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did we do it? Co-creation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C00DD-06B4-C9C0-ED3C-04C23843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090" y="1955856"/>
            <a:ext cx="18006074" cy="106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12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"/>
          <p:cNvSpPr/>
          <p:nvPr/>
        </p:nvSpPr>
        <p:spPr>
          <a:xfrm>
            <a:off x="3553456" y="4185677"/>
            <a:ext cx="17213344" cy="5839906"/>
          </a:xfrm>
          <a:custGeom>
            <a:avLst/>
            <a:gdLst/>
            <a:ahLst/>
            <a:cxnLst/>
            <a:rect l="l" t="t" r="r" b="b"/>
            <a:pathLst>
              <a:path w="8606672" h="2919953" extrusionOk="0">
                <a:moveTo>
                  <a:pt x="0" y="0"/>
                </a:moveTo>
                <a:cubicBezTo>
                  <a:pt x="612742" y="1351175"/>
                  <a:pt x="1225485" y="2702350"/>
                  <a:pt x="1979629" y="2903455"/>
                </a:cubicBezTo>
                <a:cubicBezTo>
                  <a:pt x="2733773" y="3104560"/>
                  <a:pt x="3605753" y="1404593"/>
                  <a:pt x="4524866" y="1206630"/>
                </a:cubicBezTo>
                <a:cubicBezTo>
                  <a:pt x="5443979" y="1008667"/>
                  <a:pt x="6814008" y="1910498"/>
                  <a:pt x="7494309" y="1715678"/>
                </a:cubicBezTo>
                <a:cubicBezTo>
                  <a:pt x="8174610" y="1520858"/>
                  <a:pt x="8390641" y="779282"/>
                  <a:pt x="8606672" y="37707"/>
                </a:cubicBezTo>
              </a:path>
            </a:pathLst>
          </a:custGeom>
          <a:noFill/>
          <a:ln w="28575" cap="flat" cmpd="sng">
            <a:solidFill>
              <a:srgbClr val="AEABA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6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08" name="Google Shape;408;p28"/>
          <p:cNvSpPr/>
          <p:nvPr/>
        </p:nvSpPr>
        <p:spPr>
          <a:xfrm>
            <a:off x="3654304" y="4694180"/>
            <a:ext cx="503967" cy="50396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Google Shape;409;p28"/>
          <p:cNvSpPr txBox="1"/>
          <p:nvPr/>
        </p:nvSpPr>
        <p:spPr>
          <a:xfrm>
            <a:off x="4245316" y="4469108"/>
            <a:ext cx="3105600" cy="92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job would suit me?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Google Shape;410;p28"/>
          <p:cNvSpPr txBox="1"/>
          <p:nvPr/>
        </p:nvSpPr>
        <p:spPr>
          <a:xfrm>
            <a:off x="346442" y="6596372"/>
            <a:ext cx="4264886" cy="95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Is now the right time to make a change?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Google Shape;411;p28"/>
          <p:cNvSpPr txBox="1"/>
          <p:nvPr/>
        </p:nvSpPr>
        <p:spPr>
          <a:xfrm>
            <a:off x="3081791" y="9280922"/>
            <a:ext cx="3298859" cy="95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Options and challenges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Google Shape;412;p28"/>
          <p:cNvSpPr txBox="1"/>
          <p:nvPr/>
        </p:nvSpPr>
        <p:spPr>
          <a:xfrm>
            <a:off x="9509949" y="9165180"/>
            <a:ext cx="3251881" cy="95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Discover what’s out there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Google Shape;413;p28"/>
          <p:cNvSpPr txBox="1"/>
          <p:nvPr/>
        </p:nvSpPr>
        <p:spPr>
          <a:xfrm>
            <a:off x="8929934" y="5864633"/>
            <a:ext cx="2889888" cy="95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Develop the right skills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Google Shape;414;p28"/>
          <p:cNvSpPr txBox="1"/>
          <p:nvPr/>
        </p:nvSpPr>
        <p:spPr>
          <a:xfrm>
            <a:off x="13719527" y="5328284"/>
            <a:ext cx="5374180" cy="9233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Tailor your career exploration and expand your network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Google Shape;415;p28"/>
          <p:cNvSpPr txBox="1"/>
          <p:nvPr/>
        </p:nvSpPr>
        <p:spPr>
          <a:xfrm>
            <a:off x="16693513" y="7905162"/>
            <a:ext cx="3306275" cy="95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Find the right direction for you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416;p28"/>
          <p:cNvSpPr txBox="1"/>
          <p:nvPr/>
        </p:nvSpPr>
        <p:spPr>
          <a:xfrm>
            <a:off x="20025373" y="6687752"/>
            <a:ext cx="2965622" cy="95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Prepare for the next step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Google Shape;417;p28"/>
          <p:cNvSpPr txBox="1"/>
          <p:nvPr/>
        </p:nvSpPr>
        <p:spPr>
          <a:xfrm>
            <a:off x="20834953" y="4719051"/>
            <a:ext cx="3207016" cy="95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7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Thrive wherever you are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8" name="Google Shape;418;p28" descr="A purple square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8498" y="2438831"/>
            <a:ext cx="1867625" cy="188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8" descr="A blue arrows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7391" y="7164804"/>
            <a:ext cx="1867625" cy="188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8" descr="A blue water droplet with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9644" y="2244059"/>
            <a:ext cx="1867625" cy="18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8"/>
          <p:cNvSpPr/>
          <p:nvPr/>
        </p:nvSpPr>
        <p:spPr>
          <a:xfrm>
            <a:off x="4673331" y="6796974"/>
            <a:ext cx="503967" cy="50396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5876683" y="8673435"/>
            <a:ext cx="503967" cy="50396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9466524" y="8583544"/>
            <a:ext cx="503967" cy="50396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4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11318473" y="6912823"/>
            <a:ext cx="503967" cy="50396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5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13648906" y="6314773"/>
            <a:ext cx="503967" cy="50396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16696523" y="7274869"/>
            <a:ext cx="503967" cy="50396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19367712" y="6620472"/>
            <a:ext cx="504000" cy="504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8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20218344" y="4919251"/>
            <a:ext cx="503967" cy="50396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9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Google Shape;429;p28"/>
          <p:cNvSpPr txBox="1"/>
          <p:nvPr/>
        </p:nvSpPr>
        <p:spPr>
          <a:xfrm>
            <a:off x="724055" y="605823"/>
            <a:ext cx="22453200" cy="97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buClr>
                <a:srgbClr val="000000"/>
              </a:buClr>
              <a:buSzPts val="7200"/>
            </a:pPr>
            <a:r>
              <a:rPr lang="en-GB" sz="7200" dirty="0">
                <a:ea typeface="Montserrat"/>
                <a:cs typeface="Montserrat"/>
                <a:sym typeface="Montserrat"/>
              </a:rPr>
              <a:t>The Career Development Navigator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3DF4E4-CB3A-87BA-0CCA-33B2FA6CD404}"/>
              </a:ext>
            </a:extLst>
          </p:cNvPr>
          <p:cNvSpPr/>
          <p:nvPr/>
        </p:nvSpPr>
        <p:spPr>
          <a:xfrm>
            <a:off x="964801" y="7549116"/>
            <a:ext cx="14197228" cy="3412884"/>
          </a:xfrm>
          <a:prstGeom prst="rect">
            <a:avLst/>
          </a:prstGeom>
          <a:solidFill>
            <a:srgbClr val="5959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939F7-C826-ADF2-B952-9D77AFCD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Prosper for Managers of Researchers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AC9F1-4376-EF1A-261C-30BDEF7306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2754000"/>
            <a:ext cx="18619200" cy="4497405"/>
          </a:xfrm>
        </p:spPr>
        <p:txBody>
          <a:bodyPr/>
          <a:lstStyle/>
          <a:p>
            <a:r>
              <a:rPr lang="en-GB" sz="4000" dirty="0"/>
              <a:t>Support team members' career development</a:t>
            </a:r>
          </a:p>
          <a:p>
            <a:r>
              <a:rPr lang="en-GB" sz="4000" dirty="0"/>
              <a:t>Develop leadership and management skills</a:t>
            </a:r>
          </a:p>
          <a:p>
            <a:r>
              <a:rPr lang="en-GB" sz="4000" dirty="0"/>
              <a:t>Foster a positive, inclusive working environment</a:t>
            </a:r>
          </a:p>
          <a:p>
            <a:endParaRPr lang="en-GB" sz="4000" dirty="0"/>
          </a:p>
          <a:p>
            <a:r>
              <a:rPr lang="en-GB" sz="4000" dirty="0"/>
              <a:t>Connect and share best practice with other managers across the UK via the </a:t>
            </a:r>
            <a:r>
              <a:rPr lang="en-GB" sz="4000" b="1" dirty="0"/>
              <a:t>Prosper PI Network </a:t>
            </a:r>
            <a:r>
              <a:rPr lang="en-GB" sz="4000" dirty="0"/>
              <a:t>– a unique, free, cross-institutional forum for PIs to connect with peers and develop people management skills</a:t>
            </a:r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B6F80-24F0-7668-EA67-1721EAAA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477" y="748946"/>
            <a:ext cx="5036969" cy="3434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ECE89F-0DE4-9A06-E526-F2EA80975042}"/>
              </a:ext>
            </a:extLst>
          </p:cNvPr>
          <p:cNvSpPr txBox="1"/>
          <p:nvPr/>
        </p:nvSpPr>
        <p:spPr>
          <a:xfrm>
            <a:off x="1368837" y="8018936"/>
            <a:ext cx="13184372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l">
              <a:buNone/>
            </a:pPr>
            <a:r>
              <a:rPr lang="en-GB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“Prosper gave my postdoc an open mindedness about the options in terms of a further career and has made working together a really positive experience” </a:t>
            </a:r>
          </a:p>
          <a:p>
            <a:pPr marL="0" indent="0" algn="r">
              <a:buNone/>
            </a:pPr>
            <a:r>
              <a:rPr lang="en-GB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Health Science, 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26246798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3DF4E4-CB3A-87BA-0CCA-33B2FA6CD404}"/>
              </a:ext>
            </a:extLst>
          </p:cNvPr>
          <p:cNvSpPr/>
          <p:nvPr/>
        </p:nvSpPr>
        <p:spPr>
          <a:xfrm>
            <a:off x="964800" y="7093493"/>
            <a:ext cx="15685786" cy="3923247"/>
          </a:xfrm>
          <a:prstGeom prst="rect">
            <a:avLst/>
          </a:prstGeom>
          <a:solidFill>
            <a:srgbClr val="5959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939F7-C826-ADF2-B952-9D77AFCD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Prosper for Institutions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AC9F1-4376-EF1A-261C-30BDEF7306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2754000"/>
            <a:ext cx="15464803" cy="4497405"/>
          </a:xfrm>
        </p:spPr>
        <p:txBody>
          <a:bodyPr/>
          <a:lstStyle/>
          <a:p>
            <a:r>
              <a:rPr lang="en-GB" sz="4000" dirty="0"/>
              <a:t>A flexible and free career development model, co-created and developed on a cross-institutional basis</a:t>
            </a:r>
          </a:p>
          <a:p>
            <a:r>
              <a:rPr lang="en-GB" sz="4000" dirty="0"/>
              <a:t>Enhance existing postdoc career development offerings, run a full Prosper cohort, or simply signpost the Prosper Portal</a:t>
            </a:r>
          </a:p>
          <a:p>
            <a:r>
              <a:rPr lang="en-GB" sz="4000" dirty="0"/>
              <a:t>Join the </a:t>
            </a:r>
            <a:r>
              <a:rPr lang="en-GB" sz="4000" b="1" dirty="0"/>
              <a:t>Community of Practice</a:t>
            </a:r>
            <a:r>
              <a:rPr lang="en-GB" sz="4000" dirty="0"/>
              <a:t> and collaborate to improve research culture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CE89F-0DE4-9A06-E526-F2EA80975042}"/>
              </a:ext>
            </a:extLst>
          </p:cNvPr>
          <p:cNvSpPr txBox="1"/>
          <p:nvPr/>
        </p:nvSpPr>
        <p:spPr>
          <a:xfrm>
            <a:off x="1368837" y="7526494"/>
            <a:ext cx="14643796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l">
              <a:buNone/>
            </a:pPr>
            <a:r>
              <a:rPr lang="en-GB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“Prosper was so useful. We were able to put together an engaging and well-structured series that research staff and PGRs really benefited from, with minimal time and cost, thanks to all the ready-made materials already available.”</a:t>
            </a:r>
          </a:p>
          <a:p>
            <a:pPr marL="0" indent="0" algn="l">
              <a:buNone/>
            </a:pPr>
            <a:endParaRPr lang="en-GB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GB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Gabriele Matilionyte, Researcher Development Consultant, Heriot-Watt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A03B4-EF3D-58D2-F91F-069808B5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547" y="784982"/>
            <a:ext cx="5036400" cy="39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047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04395-A2EE-6007-A4EF-E1C51C08F15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Where Prosper is now - Rollout</a:t>
            </a:r>
          </a:p>
        </p:txBody>
      </p:sp>
    </p:spTree>
    <p:extLst>
      <p:ext uri="{BB962C8B-B14F-4D97-AF65-F5344CB8AC3E}">
        <p14:creationId xmlns:p14="http://schemas.microsoft.com/office/powerpoint/2010/main" val="41071787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Prospe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ACF35"/>
      </a:accent1>
      <a:accent2>
        <a:srgbClr val="2CBEC0"/>
      </a:accent2>
      <a:accent3>
        <a:srgbClr val="EE5127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25F32C0F53DF48B3E47551D7EC4F69" ma:contentTypeVersion="20" ma:contentTypeDescription="Create a new document." ma:contentTypeScope="" ma:versionID="c853b1c8df97f73f11b13096f474ea89">
  <xsd:schema xmlns:xsd="http://www.w3.org/2001/XMLSchema" xmlns:xs="http://www.w3.org/2001/XMLSchema" xmlns:p="http://schemas.microsoft.com/office/2006/metadata/properties" xmlns:ns1="http://schemas.microsoft.com/sharepoint/v3" xmlns:ns2="51c8a0a0-30a2-4aea-a631-07f16a169a79" xmlns:ns3="f16359fa-b7b0-49ed-a307-549d00d08faa" targetNamespace="http://schemas.microsoft.com/office/2006/metadata/properties" ma:root="true" ma:fieldsID="36e8fce7374eb2f872ff307dcb97d95a" ns1:_="" ns2:_="" ns3:_="">
    <xsd:import namespace="http://schemas.microsoft.com/sharepoint/v3"/>
    <xsd:import namespace="51c8a0a0-30a2-4aea-a631-07f16a169a79"/>
    <xsd:import namespace="f16359fa-b7b0-49ed-a307-549d00d08f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8a0a0-30a2-4aea-a631-07f16a169a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359fa-b7b0-49ed-a307-549d00d08f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9b34857-5037-452a-a4a7-39e1872ba64f}" ma:internalName="TaxCatchAll" ma:showField="CatchAllData" ma:web="f16359fa-b7b0-49ed-a307-549d00d08f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1c8a0a0-30a2-4aea-a631-07f16a169a79">
      <Terms xmlns="http://schemas.microsoft.com/office/infopath/2007/PartnerControls"/>
    </lcf76f155ced4ddcb4097134ff3c332f>
    <TaxCatchAll xmlns="f16359fa-b7b0-49ed-a307-549d00d08faa" xsi:nil="true"/>
  </documentManagement>
</p:properties>
</file>

<file path=customXml/itemProps1.xml><?xml version="1.0" encoding="utf-8"?>
<ds:datastoreItem xmlns:ds="http://schemas.openxmlformats.org/officeDocument/2006/customXml" ds:itemID="{5396B46D-430B-47BF-B28C-C23590A0A4F6}">
  <ds:schemaRefs>
    <ds:schemaRef ds:uri="51c8a0a0-30a2-4aea-a631-07f16a169a79"/>
    <ds:schemaRef ds:uri="f16359fa-b7b0-49ed-a307-549d00d08f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6694B5D-FE2C-45A7-8992-3F2BD618B0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D9254C-1C6F-42B9-8450-EE719F23564F}">
  <ds:schemaRefs>
    <ds:schemaRef ds:uri="51c8a0a0-30a2-4aea-a631-07f16a169a79"/>
    <ds:schemaRef ds:uri="f16359fa-b7b0-49ed-a307-549d00d08f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1323</Words>
  <Application>Microsoft Office PowerPoint</Application>
  <PresentationFormat>Custom</PresentationFormat>
  <Paragraphs>142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Arial Bold</vt:lpstr>
      <vt:lpstr>CircularStd-Bold</vt:lpstr>
      <vt:lpstr>CircularStd-Book</vt:lpstr>
      <vt:lpstr>Helvetica Neue</vt:lpstr>
      <vt:lpstr>Montserrat</vt:lpstr>
      <vt:lpstr>White</vt:lpstr>
      <vt:lpstr>PowerPoint Presentation</vt:lpstr>
      <vt:lpstr>PowerPoint Presentation</vt:lpstr>
      <vt:lpstr>Overview</vt:lpstr>
      <vt:lpstr>What is Prosper?</vt:lpstr>
      <vt:lpstr>How did we do it? Co-creation</vt:lpstr>
      <vt:lpstr>PowerPoint Presentation</vt:lpstr>
      <vt:lpstr>Prosper for Managers of Researchers</vt:lpstr>
      <vt:lpstr>Prosper for Institutions</vt:lpstr>
      <vt:lpstr>PowerPoint Presentation</vt:lpstr>
      <vt:lpstr>The Prosper Roadmap</vt:lpstr>
      <vt:lpstr>What we achieved – since September 2023 to now</vt:lpstr>
      <vt:lpstr>PowerPoint Presentation</vt:lpstr>
      <vt:lpstr>PowerPoint Presentation</vt:lpstr>
      <vt:lpstr>PowerPoint Presentation</vt:lpstr>
      <vt:lpstr>The Impact of Prosper on postdocs - qualitative</vt:lpstr>
      <vt:lpstr>Institutional case studies</vt:lpstr>
      <vt:lpstr>PowerPoint Presentation</vt:lpstr>
      <vt:lpstr>How does Prosper Exchange work?     </vt:lpstr>
      <vt:lpstr>PowerPoint Presentation</vt:lpstr>
      <vt:lpstr>Prosper Exchange - sustaining impact through sharing practice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Kennedy, Catherine</dc:creator>
  <cp:keywords/>
  <dc:description/>
  <cp:lastModifiedBy>Ruth O'Kelly</cp:lastModifiedBy>
  <cp:revision>122</cp:revision>
  <dcterms:modified xsi:type="dcterms:W3CDTF">2025-05-09T10:55:16Z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0x0101007925F32C0F53DF48B3E47551D7EC4F69</vt:lpwstr>
  </property>
  <property fmtid="{D5CDD505-2E9C-101B-9397-08002B2CF9AE}" pid="3" name="MediaServiceImageTags">
    <vt:lpwstr/>
  </property>
</Properties>
</file>